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diagrams/layout5.xml" ContentType="application/vnd.openxmlformats-officedocument.drawingml.diagramLayout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diagrams/colors4.xml" ContentType="application/vnd.openxmlformats-officedocument.drawingml.diagramColor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Layouts/slideLayout15.xml" ContentType="application/vnd.openxmlformats-officedocument.presentationml.slideLayout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Layouts/slideLayout22.xml" ContentType="application/vnd.openxmlformats-officedocument.presentationml.slideLayou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diagrams/drawing5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62"/>
  </p:notesMasterIdLst>
  <p:handoutMasterIdLst>
    <p:handoutMasterId r:id="rId63"/>
  </p:handoutMasterIdLst>
  <p:sldIdLst>
    <p:sldId id="256" r:id="rId3"/>
    <p:sldId id="406" r:id="rId4"/>
    <p:sldId id="364" r:id="rId5"/>
    <p:sldId id="408" r:id="rId6"/>
    <p:sldId id="417" r:id="rId7"/>
    <p:sldId id="346" r:id="rId8"/>
    <p:sldId id="356" r:id="rId9"/>
    <p:sldId id="350" r:id="rId10"/>
    <p:sldId id="376" r:id="rId11"/>
    <p:sldId id="388" r:id="rId12"/>
    <p:sldId id="362" r:id="rId13"/>
    <p:sldId id="416" r:id="rId14"/>
    <p:sldId id="309" r:id="rId15"/>
    <p:sldId id="387" r:id="rId16"/>
    <p:sldId id="398" r:id="rId17"/>
    <p:sldId id="295" r:id="rId18"/>
    <p:sldId id="290" r:id="rId19"/>
    <p:sldId id="279" r:id="rId20"/>
    <p:sldId id="340" r:id="rId21"/>
    <p:sldId id="383" r:id="rId22"/>
    <p:sldId id="342" r:id="rId23"/>
    <p:sldId id="343" r:id="rId24"/>
    <p:sldId id="284" r:id="rId25"/>
    <p:sldId id="337" r:id="rId26"/>
    <p:sldId id="400" r:id="rId27"/>
    <p:sldId id="393" r:id="rId28"/>
    <p:sldId id="394" r:id="rId29"/>
    <p:sldId id="296" r:id="rId30"/>
    <p:sldId id="297" r:id="rId31"/>
    <p:sldId id="298" r:id="rId32"/>
    <p:sldId id="357" r:id="rId33"/>
    <p:sldId id="412" r:id="rId34"/>
    <p:sldId id="389" r:id="rId35"/>
    <p:sldId id="401" r:id="rId36"/>
    <p:sldId id="429" r:id="rId37"/>
    <p:sldId id="374" r:id="rId38"/>
    <p:sldId id="303" r:id="rId39"/>
    <p:sldId id="306" r:id="rId40"/>
    <p:sldId id="299" r:id="rId41"/>
    <p:sldId id="301" r:id="rId42"/>
    <p:sldId id="300" r:id="rId43"/>
    <p:sldId id="332" r:id="rId44"/>
    <p:sldId id="304" r:id="rId45"/>
    <p:sldId id="404" r:id="rId46"/>
    <p:sldId id="310" r:id="rId47"/>
    <p:sldId id="316" r:id="rId48"/>
    <p:sldId id="318" r:id="rId49"/>
    <p:sldId id="395" r:id="rId50"/>
    <p:sldId id="317" r:id="rId51"/>
    <p:sldId id="399" r:id="rId52"/>
    <p:sldId id="315" r:id="rId53"/>
    <p:sldId id="397" r:id="rId54"/>
    <p:sldId id="319" r:id="rId55"/>
    <p:sldId id="373" r:id="rId56"/>
    <p:sldId id="320" r:id="rId57"/>
    <p:sldId id="409" r:id="rId58"/>
    <p:sldId id="421" r:id="rId59"/>
    <p:sldId id="402" r:id="rId60"/>
    <p:sldId id="322" r:id="rId6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 frameSlides="1"/>
  <p:clrMru>
    <a:srgbClr val="8ECCB4"/>
    <a:srgbClr val="D4C38F"/>
    <a:srgbClr val="7CDE9D"/>
    <a:srgbClr val="99B9C0"/>
    <a:srgbClr val="9CC3C0"/>
    <a:srgbClr val="84A8A6"/>
    <a:srgbClr val="79455F"/>
    <a:srgbClr val="DF9041"/>
    <a:srgbClr val="6FB18D"/>
    <a:srgbClr val="FFCC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48" autoAdjust="0"/>
    <p:restoredTop sz="94660"/>
  </p:normalViewPr>
  <p:slideViewPr>
    <p:cSldViewPr>
      <p:cViewPr varScale="1">
        <p:scale>
          <a:sx n="86" d="100"/>
          <a:sy n="86" d="100"/>
        </p:scale>
        <p:origin x="-147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5064"/>
    </p:cViewPr>
  </p:sorterViewPr>
  <p:notesViewPr>
    <p:cSldViewPr>
      <p:cViewPr varScale="1">
        <p:scale>
          <a:sx n="61" d="100"/>
          <a:sy n="61" d="100"/>
        </p:scale>
        <p:origin x="-2648" y="-128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slide" Target="slides/slide59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tableStyles" Target="tableStyle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DE7C8F8-FE9D-4D4D-ABFC-878573C27250}" type="doc">
      <dgm:prSet loTypeId="urn:microsoft.com/office/officeart/2005/8/layout/radial3" loCatId="cycle" qsTypeId="urn:microsoft.com/office/officeart/2005/8/quickstyle/3d6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BADFB361-E5B9-4992-9E0F-24557D3C200A}">
      <dgm:prSet phldrT="[Text]" custT="1"/>
      <dgm:spPr/>
      <dgm:t>
        <a:bodyPr/>
        <a:lstStyle/>
        <a:p>
          <a:r>
            <a:rPr lang="en-US" sz="4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Person</a:t>
          </a:r>
          <a:endParaRPr lang="en-US" sz="4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364599A-C10B-4C78-83E9-B60A3E3F1F2F}" type="parTrans" cxnId="{8CD1C9DF-DC0E-4644-B137-F0E14205B161}">
      <dgm:prSet/>
      <dgm:spPr/>
      <dgm:t>
        <a:bodyPr/>
        <a:lstStyle/>
        <a:p>
          <a:endParaRPr lang="en-US" sz="180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57821CC-E477-436F-8ABC-2FB852E6D455}" type="sibTrans" cxnId="{8CD1C9DF-DC0E-4644-B137-F0E14205B161}">
      <dgm:prSet/>
      <dgm:spPr/>
      <dgm:t>
        <a:bodyPr/>
        <a:lstStyle/>
        <a:p>
          <a:endParaRPr lang="en-US" sz="180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234C852-6842-40EC-A0A6-90D27EF1612A}">
      <dgm:prSet phldrT="[Text]" custT="1"/>
      <dgm:spPr/>
      <dgm:t>
        <a:bodyPr/>
        <a:lstStyle/>
        <a:p>
          <a:r>
            <a:rPr lang="en-US" sz="2400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rPr>
            <a:t>Awareness</a:t>
          </a:r>
          <a:endParaRPr lang="en-US" sz="2400" b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itchFamily="34" charset="0"/>
          </a:endParaRPr>
        </a:p>
      </dgm:t>
    </dgm:pt>
    <dgm:pt modelId="{2B3A5658-BD38-4CA9-8659-FA1222B6BCA5}" type="parTrans" cxnId="{A9341BD8-4D29-4DDA-BB02-422ED7F2C768}">
      <dgm:prSet/>
      <dgm:spPr/>
      <dgm:t>
        <a:bodyPr/>
        <a:lstStyle/>
        <a:p>
          <a:endParaRPr lang="en-US" sz="180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28EC3E2-5C43-4971-8723-4355F81551FA}" type="sibTrans" cxnId="{A9341BD8-4D29-4DDA-BB02-422ED7F2C768}">
      <dgm:prSet/>
      <dgm:spPr/>
      <dgm:t>
        <a:bodyPr/>
        <a:lstStyle/>
        <a:p>
          <a:endParaRPr lang="en-US" sz="180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7FDE600-E5A3-4D89-93E8-7CA1047BDB78}">
      <dgm:prSet phldrT="[Text]" custT="1"/>
      <dgm:spPr/>
      <dgm:t>
        <a:bodyPr/>
        <a:lstStyle/>
        <a:p>
          <a:r>
            <a:rPr lang="en-US" sz="2400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rPr>
            <a:t>Responsibility</a:t>
          </a:r>
          <a:endParaRPr lang="en-US" sz="2400" b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itchFamily="34" charset="0"/>
          </a:endParaRPr>
        </a:p>
      </dgm:t>
    </dgm:pt>
    <dgm:pt modelId="{AC78B1F8-6691-44DB-AD61-1642B6B8F5C2}" type="parTrans" cxnId="{C5B89A3B-150D-4D89-984E-76D12DABE80F}">
      <dgm:prSet/>
      <dgm:spPr/>
      <dgm:t>
        <a:bodyPr/>
        <a:lstStyle/>
        <a:p>
          <a:endParaRPr lang="en-US" sz="180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D8D4214-A39A-474C-8A4D-8E6DC010EC6B}" type="sibTrans" cxnId="{C5B89A3B-150D-4D89-984E-76D12DABE80F}">
      <dgm:prSet/>
      <dgm:spPr/>
      <dgm:t>
        <a:bodyPr/>
        <a:lstStyle/>
        <a:p>
          <a:endParaRPr lang="en-US" sz="180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2B1FCAC-A997-492E-9C61-DECEB8226E9B}">
      <dgm:prSet phldrT="[Text]" custT="1"/>
      <dgm:spPr/>
      <dgm:t>
        <a:bodyPr/>
        <a:lstStyle/>
        <a:p>
          <a:r>
            <a:rPr lang="en-US" sz="2400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rPr>
            <a:t>Choice</a:t>
          </a:r>
          <a:endParaRPr lang="en-US" sz="2400" b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itchFamily="34" charset="0"/>
          </a:endParaRPr>
        </a:p>
      </dgm:t>
    </dgm:pt>
    <dgm:pt modelId="{8874CF16-DBE4-4195-8EA9-DF3F2D91001A}" type="parTrans" cxnId="{1187BC15-CBAD-486B-8396-D9546FC42B72}">
      <dgm:prSet/>
      <dgm:spPr/>
      <dgm:t>
        <a:bodyPr/>
        <a:lstStyle/>
        <a:p>
          <a:endParaRPr lang="en-US" sz="180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1224B25-0B92-48F1-87D5-D5FC69CA0095}" type="sibTrans" cxnId="{1187BC15-CBAD-486B-8396-D9546FC42B72}">
      <dgm:prSet/>
      <dgm:spPr/>
      <dgm:t>
        <a:bodyPr/>
        <a:lstStyle/>
        <a:p>
          <a:endParaRPr lang="en-US" sz="180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D482C03-DCD9-467B-9E39-EA000EB7CD3E}" type="pres">
      <dgm:prSet presAssocID="{9DE7C8F8-FE9D-4D4D-ABFC-878573C27250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D4E3250-52D0-443B-953F-48915140C5B4}" type="pres">
      <dgm:prSet presAssocID="{9DE7C8F8-FE9D-4D4D-ABFC-878573C27250}" presName="radial" presStyleCnt="0">
        <dgm:presLayoutVars>
          <dgm:animLvl val="ctr"/>
        </dgm:presLayoutVars>
      </dgm:prSet>
      <dgm:spPr/>
      <dgm:t>
        <a:bodyPr/>
        <a:lstStyle/>
        <a:p>
          <a:endParaRPr lang="en-US"/>
        </a:p>
      </dgm:t>
    </dgm:pt>
    <dgm:pt modelId="{D284F1A1-8253-4230-AB6D-80FEF349A234}" type="pres">
      <dgm:prSet presAssocID="{BADFB361-E5B9-4992-9E0F-24557D3C200A}" presName="centerShape" presStyleLbl="vennNode1" presStyleIdx="0" presStyleCnt="4"/>
      <dgm:spPr/>
      <dgm:t>
        <a:bodyPr/>
        <a:lstStyle/>
        <a:p>
          <a:endParaRPr lang="en-US"/>
        </a:p>
      </dgm:t>
    </dgm:pt>
    <dgm:pt modelId="{E42AE364-90EF-4582-903F-E5DB0F0D0559}" type="pres">
      <dgm:prSet presAssocID="{2234C852-6842-40EC-A0A6-90D27EF1612A}" presName="node" presStyleLbl="vennNode1" presStyleIdx="1" presStyleCnt="4" custScaleX="113263" custScaleY="114325" custRadScaleRad="8933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1229C5C-F36F-45C0-B23B-021A11009BF9}" type="pres">
      <dgm:prSet presAssocID="{37FDE600-E5A3-4D89-93E8-7CA1047BDB78}" presName="node" presStyleLbl="vennNode1" presStyleIdx="2" presStyleCnt="4" custScaleX="113263" custScaleY="114325" custRadScaleRad="8905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D728B42-5878-4A8F-AF59-BC65ECCA336F}" type="pres">
      <dgm:prSet presAssocID="{B2B1FCAC-A997-492E-9C61-DECEB8226E9B}" presName="node" presStyleLbl="vennNode1" presStyleIdx="3" presStyleCnt="4" custScaleX="113263" custScaleY="114325" custRadScaleRad="8905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CD1C9DF-DC0E-4644-B137-F0E14205B161}" srcId="{9DE7C8F8-FE9D-4D4D-ABFC-878573C27250}" destId="{BADFB361-E5B9-4992-9E0F-24557D3C200A}" srcOrd="0" destOrd="0" parTransId="{1364599A-C10B-4C78-83E9-B60A3E3F1F2F}" sibTransId="{F57821CC-E477-436F-8ABC-2FB852E6D455}"/>
    <dgm:cxn modelId="{E31ABF80-C3AB-421C-8F9C-5C98552A003B}" type="presOf" srcId="{37FDE600-E5A3-4D89-93E8-7CA1047BDB78}" destId="{91229C5C-F36F-45C0-B23B-021A11009BF9}" srcOrd="0" destOrd="0" presId="urn:microsoft.com/office/officeart/2005/8/layout/radial3"/>
    <dgm:cxn modelId="{1187BC15-CBAD-486B-8396-D9546FC42B72}" srcId="{BADFB361-E5B9-4992-9E0F-24557D3C200A}" destId="{B2B1FCAC-A997-492E-9C61-DECEB8226E9B}" srcOrd="2" destOrd="0" parTransId="{8874CF16-DBE4-4195-8EA9-DF3F2D91001A}" sibTransId="{01224B25-0B92-48F1-87D5-D5FC69CA0095}"/>
    <dgm:cxn modelId="{D2ADAD12-DFA5-4DA3-9493-F0C00A7D1483}" type="presOf" srcId="{9DE7C8F8-FE9D-4D4D-ABFC-878573C27250}" destId="{DD482C03-DCD9-467B-9E39-EA000EB7CD3E}" srcOrd="0" destOrd="0" presId="urn:microsoft.com/office/officeart/2005/8/layout/radial3"/>
    <dgm:cxn modelId="{3C0FFBC5-9D85-490A-8691-59AFFEAF6D84}" type="presOf" srcId="{BADFB361-E5B9-4992-9E0F-24557D3C200A}" destId="{D284F1A1-8253-4230-AB6D-80FEF349A234}" srcOrd="0" destOrd="0" presId="urn:microsoft.com/office/officeart/2005/8/layout/radial3"/>
    <dgm:cxn modelId="{A9341BD8-4D29-4DDA-BB02-422ED7F2C768}" srcId="{BADFB361-E5B9-4992-9E0F-24557D3C200A}" destId="{2234C852-6842-40EC-A0A6-90D27EF1612A}" srcOrd="0" destOrd="0" parTransId="{2B3A5658-BD38-4CA9-8659-FA1222B6BCA5}" sibTransId="{E28EC3E2-5C43-4971-8723-4355F81551FA}"/>
    <dgm:cxn modelId="{C5B89A3B-150D-4D89-984E-76D12DABE80F}" srcId="{BADFB361-E5B9-4992-9E0F-24557D3C200A}" destId="{37FDE600-E5A3-4D89-93E8-7CA1047BDB78}" srcOrd="1" destOrd="0" parTransId="{AC78B1F8-6691-44DB-AD61-1642B6B8F5C2}" sibTransId="{CD8D4214-A39A-474C-8A4D-8E6DC010EC6B}"/>
    <dgm:cxn modelId="{1985875A-6C8B-40EE-A40A-D6E2D4B6CCF5}" type="presOf" srcId="{2234C852-6842-40EC-A0A6-90D27EF1612A}" destId="{E42AE364-90EF-4582-903F-E5DB0F0D0559}" srcOrd="0" destOrd="0" presId="urn:microsoft.com/office/officeart/2005/8/layout/radial3"/>
    <dgm:cxn modelId="{EA028DE7-D0F3-475B-8159-6D8C67014D8E}" type="presOf" srcId="{B2B1FCAC-A997-492E-9C61-DECEB8226E9B}" destId="{6D728B42-5878-4A8F-AF59-BC65ECCA336F}" srcOrd="0" destOrd="0" presId="urn:microsoft.com/office/officeart/2005/8/layout/radial3"/>
    <dgm:cxn modelId="{1225B02B-9E6E-4E31-9DB3-DC092BFECC66}" type="presParOf" srcId="{DD482C03-DCD9-467B-9E39-EA000EB7CD3E}" destId="{BD4E3250-52D0-443B-953F-48915140C5B4}" srcOrd="0" destOrd="0" presId="urn:microsoft.com/office/officeart/2005/8/layout/radial3"/>
    <dgm:cxn modelId="{17C9A0D0-F0AF-42C9-84D2-116631DCB49B}" type="presParOf" srcId="{BD4E3250-52D0-443B-953F-48915140C5B4}" destId="{D284F1A1-8253-4230-AB6D-80FEF349A234}" srcOrd="0" destOrd="0" presId="urn:microsoft.com/office/officeart/2005/8/layout/radial3"/>
    <dgm:cxn modelId="{0215617A-5825-4C7E-BC65-35D115007C86}" type="presParOf" srcId="{BD4E3250-52D0-443B-953F-48915140C5B4}" destId="{E42AE364-90EF-4582-903F-E5DB0F0D0559}" srcOrd="1" destOrd="0" presId="urn:microsoft.com/office/officeart/2005/8/layout/radial3"/>
    <dgm:cxn modelId="{D80C2C66-C7FD-4495-9DE7-07D2763796D0}" type="presParOf" srcId="{BD4E3250-52D0-443B-953F-48915140C5B4}" destId="{91229C5C-F36F-45C0-B23B-021A11009BF9}" srcOrd="2" destOrd="0" presId="urn:microsoft.com/office/officeart/2005/8/layout/radial3"/>
    <dgm:cxn modelId="{900CA1A6-C372-46CB-89C6-E9F17FE63D0B}" type="presParOf" srcId="{BD4E3250-52D0-443B-953F-48915140C5B4}" destId="{6D728B42-5878-4A8F-AF59-BC65ECCA336F}" srcOrd="3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899677E-F46A-4CA0-927F-B93B8B0DF3A0}" type="doc">
      <dgm:prSet loTypeId="urn:microsoft.com/office/officeart/2005/8/layout/cycle5" loCatId="cycle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22AEAD70-5314-4A42-8EC1-5AA48AD13406}">
      <dgm:prSet phldrT="[Text]" custT="1"/>
      <dgm:spPr/>
      <dgm:t>
        <a:bodyPr/>
        <a:lstStyle/>
        <a:p>
          <a:pPr>
            <a:spcAft>
              <a:spcPts val="0"/>
            </a:spcAft>
          </a:pPr>
          <a:r>
            <a:rPr lang="en-US" sz="27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Initiate</a:t>
          </a:r>
          <a:r>
            <a:rPr lang="en-US" sz="2700" b="1" dirty="0" smtClean="0"/>
            <a:t/>
          </a:r>
          <a:br>
            <a:rPr lang="en-US" sz="2700" b="1" dirty="0" smtClean="0"/>
          </a:br>
          <a:r>
            <a:rPr kumimoji="0" lang="en-US" sz="1400" b="0" i="0" u="none" strike="noStrike" cap="none" normalizeH="0" baseline="0" dirty="0" smtClean="0">
              <a:ln/>
              <a:effectLst/>
              <a:latin typeface="Calibri" pitchFamily="34" charset="0"/>
            </a:rPr>
            <a:t>“What is the focus?”</a:t>
          </a:r>
        </a:p>
        <a:p>
          <a:pPr rtl="0">
            <a:spcAft>
              <a:spcPts val="0"/>
            </a:spcAft>
          </a:pPr>
          <a:r>
            <a:rPr lang="en-US" sz="1400" dirty="0" smtClean="0">
              <a:latin typeface="Calibri" pitchFamily="34" charset="0"/>
            </a:rPr>
            <a:t>Aspiring,  focusing</a:t>
          </a:r>
          <a:br>
            <a:rPr lang="en-US" sz="1400" dirty="0" smtClean="0">
              <a:latin typeface="Calibri" pitchFamily="34" charset="0"/>
            </a:rPr>
          </a:br>
          <a:r>
            <a:rPr lang="en-US" sz="1400" dirty="0" smtClean="0">
              <a:latin typeface="Calibri" pitchFamily="34" charset="0"/>
            </a:rPr>
            <a:t>&amp; framing</a:t>
          </a:r>
          <a:endParaRPr kumimoji="0" lang="en-US" sz="1400" b="0" i="0" u="none" strike="noStrike" cap="none" normalizeH="0" baseline="0" dirty="0" smtClean="0">
            <a:ln/>
            <a:effectLst/>
            <a:latin typeface="Calibri" pitchFamily="34" charset="0"/>
          </a:endParaRPr>
        </a:p>
        <a:p>
          <a:pPr rtl="0">
            <a:spcAft>
              <a:spcPts val="0"/>
            </a:spcAft>
          </a:pPr>
          <a:r>
            <a:rPr kumimoji="0" lang="en-US" sz="1400" b="1" i="1" u="none" strike="noStrike" cap="none" normalizeH="0" baseline="0" dirty="0" smtClean="0">
              <a:ln/>
              <a:effectLst/>
              <a:latin typeface="Calibri" pitchFamily="34" charset="0"/>
            </a:rPr>
            <a:t>Clarifying</a:t>
          </a:r>
          <a:endParaRPr lang="en-US" sz="900" dirty="0"/>
        </a:p>
      </dgm:t>
    </dgm:pt>
    <dgm:pt modelId="{D1903DCC-ECCC-42F2-B73A-C76C0E856421}" type="parTrans" cxnId="{09A67002-655C-4142-AC77-4C7F1FAB8757}">
      <dgm:prSet/>
      <dgm:spPr/>
      <dgm:t>
        <a:bodyPr/>
        <a:lstStyle/>
        <a:p>
          <a:endParaRPr lang="en-US"/>
        </a:p>
      </dgm:t>
    </dgm:pt>
    <dgm:pt modelId="{1109E3F5-93B2-44EF-A2F2-9DA345140679}" type="sibTrans" cxnId="{09A67002-655C-4142-AC77-4C7F1FAB8757}">
      <dgm:prSet/>
      <dgm:spPr>
        <a:ln w="50800">
          <a:solidFill>
            <a:schemeClr val="accent2"/>
          </a:solidFill>
        </a:ln>
      </dgm:spPr>
      <dgm:t>
        <a:bodyPr/>
        <a:lstStyle/>
        <a:p>
          <a:endParaRPr lang="en-US"/>
        </a:p>
      </dgm:t>
    </dgm:pt>
    <dgm:pt modelId="{5F936DB3-0856-4EFA-BA45-95DB7DDB666B}">
      <dgm:prSet phldrT="[Text]" custT="1"/>
      <dgm:spPr>
        <a:noFill/>
      </dgm:spPr>
      <dgm:t>
        <a:bodyPr/>
        <a:lstStyle/>
        <a:p>
          <a:pPr>
            <a:spcAft>
              <a:spcPts val="0"/>
            </a:spcAft>
          </a:pPr>
          <a:r>
            <a:rPr lang="en-US" sz="2700" b="1" dirty="0" smtClean="0">
              <a:noFill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Inquire</a:t>
          </a:r>
          <a:r>
            <a:rPr lang="en-US" sz="2700" b="1" baseline="0" dirty="0" smtClean="0">
              <a:noFill/>
            </a:rPr>
            <a:t/>
          </a:r>
          <a:br>
            <a:rPr lang="en-US" sz="2700" b="1" baseline="0" dirty="0" smtClean="0">
              <a:noFill/>
            </a:rPr>
          </a:br>
          <a:r>
            <a:rPr kumimoji="0" lang="en-US" sz="1400" b="0" i="0" u="none" strike="noStrike" cap="none" normalizeH="0" baseline="0" dirty="0" smtClean="0">
              <a:ln/>
              <a:noFill/>
              <a:effectLst/>
              <a:latin typeface="Calibri" pitchFamily="34" charset="0"/>
            </a:rPr>
            <a:t>“What gives life?”</a:t>
          </a:r>
        </a:p>
        <a:p>
          <a:pPr rtl="0">
            <a:spcAft>
              <a:spcPts val="0"/>
            </a:spcAft>
          </a:pPr>
          <a:r>
            <a:rPr lang="en-US" sz="1400" dirty="0" smtClean="0">
              <a:noFill/>
              <a:latin typeface="Calibri" pitchFamily="34" charset="0"/>
            </a:rPr>
            <a:t>Recognizing, valuing, </a:t>
          </a:r>
          <a:br>
            <a:rPr lang="en-US" sz="1400" dirty="0" smtClean="0">
              <a:noFill/>
              <a:latin typeface="Calibri" pitchFamily="34" charset="0"/>
            </a:rPr>
          </a:br>
          <a:r>
            <a:rPr lang="en-US" sz="1400" dirty="0" smtClean="0">
              <a:noFill/>
              <a:latin typeface="Calibri" pitchFamily="34" charset="0"/>
            </a:rPr>
            <a:t>&amp; celebrating</a:t>
          </a:r>
          <a:endParaRPr kumimoji="0" lang="en-US" sz="1400" b="0" i="0" u="none" strike="noStrike" cap="none" normalizeH="0" baseline="0" dirty="0" smtClean="0">
            <a:ln/>
            <a:noFill/>
            <a:effectLst/>
            <a:latin typeface="Calibri" pitchFamily="34" charset="0"/>
          </a:endParaRPr>
        </a:p>
        <a:p>
          <a:pPr rtl="0">
            <a:spcAft>
              <a:spcPts val="0"/>
            </a:spcAft>
          </a:pPr>
          <a:r>
            <a:rPr kumimoji="0" lang="en-US" sz="1400" b="1" i="1" u="none" strike="noStrike" cap="none" normalizeH="0" baseline="0" dirty="0" smtClean="0">
              <a:ln/>
              <a:noFill/>
              <a:effectLst/>
              <a:latin typeface="Calibri" pitchFamily="34" charset="0"/>
            </a:rPr>
            <a:t>Appreciating</a:t>
          </a:r>
          <a:endParaRPr lang="en-US" sz="1400" dirty="0">
            <a:noFill/>
          </a:endParaRPr>
        </a:p>
      </dgm:t>
    </dgm:pt>
    <dgm:pt modelId="{CE7224CA-AF71-4CCF-9D11-E664F585269A}" type="parTrans" cxnId="{13A5981D-CC81-4476-A5ED-1D18B03F68DF}">
      <dgm:prSet/>
      <dgm:spPr/>
      <dgm:t>
        <a:bodyPr/>
        <a:lstStyle/>
        <a:p>
          <a:endParaRPr lang="en-US"/>
        </a:p>
      </dgm:t>
    </dgm:pt>
    <dgm:pt modelId="{23123ED8-D51E-4501-95E5-DAF9BBBF7B5B}" type="sibTrans" cxnId="{13A5981D-CC81-4476-A5ED-1D18B03F68DF}">
      <dgm:prSet/>
      <dgm:spPr>
        <a:ln w="50800">
          <a:solidFill>
            <a:schemeClr val="accent2"/>
          </a:solidFill>
        </a:ln>
      </dgm:spPr>
      <dgm:t>
        <a:bodyPr/>
        <a:lstStyle/>
        <a:p>
          <a:endParaRPr lang="en-US"/>
        </a:p>
      </dgm:t>
    </dgm:pt>
    <dgm:pt modelId="{7EB7AE64-8B70-47EF-8E65-BDB0081CC3F7}">
      <dgm:prSet phldrT="[Text]" custT="1"/>
      <dgm:spPr>
        <a:noFill/>
      </dgm:spPr>
      <dgm:t>
        <a:bodyPr/>
        <a:lstStyle/>
        <a:p>
          <a:pPr>
            <a:spcAft>
              <a:spcPts val="0"/>
            </a:spcAft>
          </a:pPr>
          <a:r>
            <a:rPr lang="en-US" sz="2700" b="1" dirty="0" smtClean="0">
              <a:noFill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Imagine</a:t>
          </a:r>
          <a:r>
            <a:rPr lang="en-US" sz="2700" b="1" dirty="0" smtClean="0">
              <a:noFill/>
            </a:rPr>
            <a:t/>
          </a:r>
          <a:br>
            <a:rPr lang="en-US" sz="2700" b="1" dirty="0" smtClean="0">
              <a:noFill/>
            </a:rPr>
          </a:br>
          <a:r>
            <a:rPr kumimoji="0" lang="en-US" sz="1400" b="0" i="0" u="none" strike="noStrike" cap="none" normalizeH="0" baseline="0" dirty="0" smtClean="0">
              <a:ln/>
              <a:noFill/>
              <a:effectLst/>
              <a:latin typeface="Calibri" pitchFamily="34" charset="0"/>
            </a:rPr>
            <a:t>“What might be?”</a:t>
          </a:r>
        </a:p>
        <a:p>
          <a:pPr rtl="0">
            <a:spcAft>
              <a:spcPts val="0"/>
            </a:spcAft>
          </a:pPr>
          <a:r>
            <a:rPr lang="en-US" sz="1400" dirty="0" smtClean="0">
              <a:noFill/>
              <a:latin typeface="Calibri" pitchFamily="34" charset="0"/>
            </a:rPr>
            <a:t>Dreaming, dialoguing, &amp; choosing</a:t>
          </a:r>
        </a:p>
        <a:p>
          <a:pPr rtl="0">
            <a:spcAft>
              <a:spcPts val="0"/>
            </a:spcAft>
          </a:pPr>
          <a:r>
            <a:rPr kumimoji="0" lang="en-US" sz="1400" b="1" i="1" u="none" strike="noStrike" cap="none" normalizeH="0" baseline="0" dirty="0" smtClean="0">
              <a:ln/>
              <a:noFill/>
              <a:effectLst/>
              <a:latin typeface="Calibri" pitchFamily="34" charset="0"/>
            </a:rPr>
            <a:t>Envisioning</a:t>
          </a:r>
          <a:endParaRPr lang="en-US" sz="1400" dirty="0">
            <a:noFill/>
          </a:endParaRPr>
        </a:p>
      </dgm:t>
    </dgm:pt>
    <dgm:pt modelId="{8F1EF0AC-9245-49F4-8E93-E84DA29F8FB5}" type="parTrans" cxnId="{5C343123-D7E7-4185-8D69-16535D71B20B}">
      <dgm:prSet/>
      <dgm:spPr/>
      <dgm:t>
        <a:bodyPr/>
        <a:lstStyle/>
        <a:p>
          <a:endParaRPr lang="en-US"/>
        </a:p>
      </dgm:t>
    </dgm:pt>
    <dgm:pt modelId="{78210BC0-26FD-4397-AE67-BE9118F95665}" type="sibTrans" cxnId="{5C343123-D7E7-4185-8D69-16535D71B20B}">
      <dgm:prSet/>
      <dgm:spPr>
        <a:solidFill>
          <a:schemeClr val="bg1"/>
        </a:solidFill>
        <a:ln w="50800">
          <a:solidFill>
            <a:schemeClr val="accent2"/>
          </a:solidFill>
        </a:ln>
      </dgm:spPr>
      <dgm:t>
        <a:bodyPr/>
        <a:lstStyle/>
        <a:p>
          <a:endParaRPr lang="en-US"/>
        </a:p>
      </dgm:t>
    </dgm:pt>
    <dgm:pt modelId="{AE061FDD-818F-46CD-842B-9DA0635480BA}" type="pres">
      <dgm:prSet presAssocID="{B899677E-F46A-4CA0-927F-B93B8B0DF3A0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8B50E72-616F-4DBC-8CAA-728C6232EF13}" type="pres">
      <dgm:prSet presAssocID="{22AEAD70-5314-4A42-8EC1-5AA48AD13406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407C760-80AB-4444-A4A5-F3E5143453F5}" type="pres">
      <dgm:prSet presAssocID="{22AEAD70-5314-4A42-8EC1-5AA48AD13406}" presName="spNode" presStyleCnt="0"/>
      <dgm:spPr/>
      <dgm:t>
        <a:bodyPr/>
        <a:lstStyle/>
        <a:p>
          <a:endParaRPr lang="en-US"/>
        </a:p>
      </dgm:t>
    </dgm:pt>
    <dgm:pt modelId="{3D4DF3C0-2B75-44D5-8864-3A61FB3D7DE6}" type="pres">
      <dgm:prSet presAssocID="{1109E3F5-93B2-44EF-A2F2-9DA345140679}" presName="sibTrans" presStyleLbl="sibTrans1D1" presStyleIdx="0" presStyleCnt="3"/>
      <dgm:spPr/>
      <dgm:t>
        <a:bodyPr/>
        <a:lstStyle/>
        <a:p>
          <a:endParaRPr lang="en-US"/>
        </a:p>
      </dgm:t>
    </dgm:pt>
    <dgm:pt modelId="{CA7558BA-6FF3-431E-B32C-011EF4981AAA}" type="pres">
      <dgm:prSet presAssocID="{5F936DB3-0856-4EFA-BA45-95DB7DDB666B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B19C4C7-42C9-4CCF-BD75-BCE089C8333A}" type="pres">
      <dgm:prSet presAssocID="{5F936DB3-0856-4EFA-BA45-95DB7DDB666B}" presName="spNode" presStyleCnt="0"/>
      <dgm:spPr/>
      <dgm:t>
        <a:bodyPr/>
        <a:lstStyle/>
        <a:p>
          <a:endParaRPr lang="en-US"/>
        </a:p>
      </dgm:t>
    </dgm:pt>
    <dgm:pt modelId="{46F22E75-067B-4611-9EB1-D580E5F642FB}" type="pres">
      <dgm:prSet presAssocID="{23123ED8-D51E-4501-95E5-DAF9BBBF7B5B}" presName="sibTrans" presStyleLbl="sibTrans1D1" presStyleIdx="1" presStyleCnt="3"/>
      <dgm:spPr/>
      <dgm:t>
        <a:bodyPr/>
        <a:lstStyle/>
        <a:p>
          <a:endParaRPr lang="en-US"/>
        </a:p>
      </dgm:t>
    </dgm:pt>
    <dgm:pt modelId="{2B2CB155-6A3E-4936-B6E8-E3B715844B35}" type="pres">
      <dgm:prSet presAssocID="{7EB7AE64-8B70-47EF-8E65-BDB0081CC3F7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E0E7FC1-5665-4196-869A-F4A81EE460DF}" type="pres">
      <dgm:prSet presAssocID="{7EB7AE64-8B70-47EF-8E65-BDB0081CC3F7}" presName="spNode" presStyleCnt="0"/>
      <dgm:spPr/>
      <dgm:t>
        <a:bodyPr/>
        <a:lstStyle/>
        <a:p>
          <a:endParaRPr lang="en-US"/>
        </a:p>
      </dgm:t>
    </dgm:pt>
    <dgm:pt modelId="{DE58DD44-8A10-44F5-AF30-3B17B3BC441A}" type="pres">
      <dgm:prSet presAssocID="{78210BC0-26FD-4397-AE67-BE9118F95665}" presName="sibTrans" presStyleLbl="sibTrans1D1" presStyleIdx="2" presStyleCnt="3"/>
      <dgm:spPr/>
      <dgm:t>
        <a:bodyPr/>
        <a:lstStyle/>
        <a:p>
          <a:endParaRPr lang="en-US"/>
        </a:p>
      </dgm:t>
    </dgm:pt>
  </dgm:ptLst>
  <dgm:cxnLst>
    <dgm:cxn modelId="{872A4829-4296-4947-AF3B-881A1F18A55D}" type="presOf" srcId="{5F936DB3-0856-4EFA-BA45-95DB7DDB666B}" destId="{CA7558BA-6FF3-431E-B32C-011EF4981AAA}" srcOrd="0" destOrd="0" presId="urn:microsoft.com/office/officeart/2005/8/layout/cycle5"/>
    <dgm:cxn modelId="{52A3828F-B90C-4ADD-B3C4-7DB9E26AAE33}" type="presOf" srcId="{1109E3F5-93B2-44EF-A2F2-9DA345140679}" destId="{3D4DF3C0-2B75-44D5-8864-3A61FB3D7DE6}" srcOrd="0" destOrd="0" presId="urn:microsoft.com/office/officeart/2005/8/layout/cycle5"/>
    <dgm:cxn modelId="{09A67002-655C-4142-AC77-4C7F1FAB8757}" srcId="{B899677E-F46A-4CA0-927F-B93B8B0DF3A0}" destId="{22AEAD70-5314-4A42-8EC1-5AA48AD13406}" srcOrd="0" destOrd="0" parTransId="{D1903DCC-ECCC-42F2-B73A-C76C0E856421}" sibTransId="{1109E3F5-93B2-44EF-A2F2-9DA345140679}"/>
    <dgm:cxn modelId="{5C343123-D7E7-4185-8D69-16535D71B20B}" srcId="{B899677E-F46A-4CA0-927F-B93B8B0DF3A0}" destId="{7EB7AE64-8B70-47EF-8E65-BDB0081CC3F7}" srcOrd="2" destOrd="0" parTransId="{8F1EF0AC-9245-49F4-8E93-E84DA29F8FB5}" sibTransId="{78210BC0-26FD-4397-AE67-BE9118F95665}"/>
    <dgm:cxn modelId="{9800A4F2-3740-419A-973B-D97916336715}" type="presOf" srcId="{B899677E-F46A-4CA0-927F-B93B8B0DF3A0}" destId="{AE061FDD-818F-46CD-842B-9DA0635480BA}" srcOrd="0" destOrd="0" presId="urn:microsoft.com/office/officeart/2005/8/layout/cycle5"/>
    <dgm:cxn modelId="{A549D805-E379-4730-A290-2BFD450E8B4B}" type="presOf" srcId="{22AEAD70-5314-4A42-8EC1-5AA48AD13406}" destId="{B8B50E72-616F-4DBC-8CAA-728C6232EF13}" srcOrd="0" destOrd="0" presId="urn:microsoft.com/office/officeart/2005/8/layout/cycle5"/>
    <dgm:cxn modelId="{42DB59FC-BC5F-4D8F-B618-851CD22C65B9}" type="presOf" srcId="{78210BC0-26FD-4397-AE67-BE9118F95665}" destId="{DE58DD44-8A10-44F5-AF30-3B17B3BC441A}" srcOrd="0" destOrd="0" presId="urn:microsoft.com/office/officeart/2005/8/layout/cycle5"/>
    <dgm:cxn modelId="{9267D566-31F3-4C2D-ADED-CCD693E298F5}" type="presOf" srcId="{7EB7AE64-8B70-47EF-8E65-BDB0081CC3F7}" destId="{2B2CB155-6A3E-4936-B6E8-E3B715844B35}" srcOrd="0" destOrd="0" presId="urn:microsoft.com/office/officeart/2005/8/layout/cycle5"/>
    <dgm:cxn modelId="{13A5981D-CC81-4476-A5ED-1D18B03F68DF}" srcId="{B899677E-F46A-4CA0-927F-B93B8B0DF3A0}" destId="{5F936DB3-0856-4EFA-BA45-95DB7DDB666B}" srcOrd="1" destOrd="0" parTransId="{CE7224CA-AF71-4CCF-9D11-E664F585269A}" sibTransId="{23123ED8-D51E-4501-95E5-DAF9BBBF7B5B}"/>
    <dgm:cxn modelId="{BB5BFC16-E2D2-4AF2-BB01-40AFE26D380B}" type="presOf" srcId="{23123ED8-D51E-4501-95E5-DAF9BBBF7B5B}" destId="{46F22E75-067B-4611-9EB1-D580E5F642FB}" srcOrd="0" destOrd="0" presId="urn:microsoft.com/office/officeart/2005/8/layout/cycle5"/>
    <dgm:cxn modelId="{3EBEBF96-57AB-4D41-934C-D186D6FF5288}" type="presParOf" srcId="{AE061FDD-818F-46CD-842B-9DA0635480BA}" destId="{B8B50E72-616F-4DBC-8CAA-728C6232EF13}" srcOrd="0" destOrd="0" presId="urn:microsoft.com/office/officeart/2005/8/layout/cycle5"/>
    <dgm:cxn modelId="{3EC034EA-CF7E-4CB5-A43A-3EFC98EEAAF3}" type="presParOf" srcId="{AE061FDD-818F-46CD-842B-9DA0635480BA}" destId="{2407C760-80AB-4444-A4A5-F3E5143453F5}" srcOrd="1" destOrd="0" presId="urn:microsoft.com/office/officeart/2005/8/layout/cycle5"/>
    <dgm:cxn modelId="{C990E68E-1BD4-4477-9B1D-F29CC7CFDFF5}" type="presParOf" srcId="{AE061FDD-818F-46CD-842B-9DA0635480BA}" destId="{3D4DF3C0-2B75-44D5-8864-3A61FB3D7DE6}" srcOrd="2" destOrd="0" presId="urn:microsoft.com/office/officeart/2005/8/layout/cycle5"/>
    <dgm:cxn modelId="{CBD4006F-7E8F-4C72-948D-D75FC402B705}" type="presParOf" srcId="{AE061FDD-818F-46CD-842B-9DA0635480BA}" destId="{CA7558BA-6FF3-431E-B32C-011EF4981AAA}" srcOrd="3" destOrd="0" presId="urn:microsoft.com/office/officeart/2005/8/layout/cycle5"/>
    <dgm:cxn modelId="{A1710447-DB22-4A3B-9202-B1A1579C4393}" type="presParOf" srcId="{AE061FDD-818F-46CD-842B-9DA0635480BA}" destId="{CB19C4C7-42C9-4CCF-BD75-BCE089C8333A}" srcOrd="4" destOrd="0" presId="urn:microsoft.com/office/officeart/2005/8/layout/cycle5"/>
    <dgm:cxn modelId="{DBFC2B24-D221-4E78-951C-6BC2737727F0}" type="presParOf" srcId="{AE061FDD-818F-46CD-842B-9DA0635480BA}" destId="{46F22E75-067B-4611-9EB1-D580E5F642FB}" srcOrd="5" destOrd="0" presId="urn:microsoft.com/office/officeart/2005/8/layout/cycle5"/>
    <dgm:cxn modelId="{4C47AA40-FDF6-449A-86F3-C0C0DF38D227}" type="presParOf" srcId="{AE061FDD-818F-46CD-842B-9DA0635480BA}" destId="{2B2CB155-6A3E-4936-B6E8-E3B715844B35}" srcOrd="6" destOrd="0" presId="urn:microsoft.com/office/officeart/2005/8/layout/cycle5"/>
    <dgm:cxn modelId="{A88C220F-99A7-4F17-A4B0-A344977DB30D}" type="presParOf" srcId="{AE061FDD-818F-46CD-842B-9DA0635480BA}" destId="{DE0E7FC1-5665-4196-869A-F4A81EE460DF}" srcOrd="7" destOrd="0" presId="urn:microsoft.com/office/officeart/2005/8/layout/cycle5"/>
    <dgm:cxn modelId="{A18E297A-FA65-464B-A573-9E48A0614A2E}" type="presParOf" srcId="{AE061FDD-818F-46CD-842B-9DA0635480BA}" destId="{DE58DD44-8A10-44F5-AF30-3B17B3BC441A}" srcOrd="8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899677E-F46A-4CA0-927F-B93B8B0DF3A0}" type="doc">
      <dgm:prSet loTypeId="urn:microsoft.com/office/officeart/2005/8/layout/cycle5" loCatId="cycle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22AEAD70-5314-4A42-8EC1-5AA48AD13406}">
      <dgm:prSet phldrT="[Text]" custT="1"/>
      <dgm:spPr/>
      <dgm:t>
        <a:bodyPr/>
        <a:lstStyle/>
        <a:p>
          <a:pPr>
            <a:spcAft>
              <a:spcPts val="0"/>
            </a:spcAft>
          </a:pPr>
          <a:r>
            <a:rPr lang="en-US" sz="27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Initiate</a:t>
          </a:r>
          <a:r>
            <a:rPr lang="en-US" sz="2700" b="1" dirty="0" smtClean="0"/>
            <a:t/>
          </a:r>
          <a:br>
            <a:rPr lang="en-US" sz="2700" b="1" dirty="0" smtClean="0"/>
          </a:br>
          <a:r>
            <a:rPr kumimoji="0" lang="en-US" sz="1400" b="0" i="0" u="none" strike="noStrike" cap="none" normalizeH="0" baseline="0" dirty="0" smtClean="0">
              <a:ln/>
              <a:effectLst/>
              <a:latin typeface="Calibri" pitchFamily="34" charset="0"/>
            </a:rPr>
            <a:t>“What is the focus?”</a:t>
          </a:r>
        </a:p>
        <a:p>
          <a:pPr rtl="0">
            <a:spcAft>
              <a:spcPts val="0"/>
            </a:spcAft>
          </a:pPr>
          <a:r>
            <a:rPr lang="en-US" sz="1400" dirty="0" smtClean="0">
              <a:latin typeface="Calibri" pitchFamily="34" charset="0"/>
            </a:rPr>
            <a:t>Aspiring,  focusing</a:t>
          </a:r>
          <a:br>
            <a:rPr lang="en-US" sz="1400" dirty="0" smtClean="0">
              <a:latin typeface="Calibri" pitchFamily="34" charset="0"/>
            </a:rPr>
          </a:br>
          <a:r>
            <a:rPr lang="en-US" sz="1400" dirty="0" smtClean="0">
              <a:latin typeface="Calibri" pitchFamily="34" charset="0"/>
            </a:rPr>
            <a:t>&amp; framing</a:t>
          </a:r>
          <a:endParaRPr kumimoji="0" lang="en-US" sz="1400" b="0" i="0" u="none" strike="noStrike" cap="none" normalizeH="0" baseline="0" dirty="0" smtClean="0">
            <a:ln/>
            <a:effectLst/>
            <a:latin typeface="Calibri" pitchFamily="34" charset="0"/>
          </a:endParaRPr>
        </a:p>
        <a:p>
          <a:pPr rtl="0">
            <a:spcAft>
              <a:spcPts val="0"/>
            </a:spcAft>
          </a:pPr>
          <a:r>
            <a:rPr kumimoji="0" lang="en-US" sz="1400" b="1" i="1" u="none" strike="noStrike" cap="none" normalizeH="0" baseline="0" dirty="0" smtClean="0">
              <a:ln/>
              <a:effectLst/>
              <a:latin typeface="Calibri" pitchFamily="34" charset="0"/>
            </a:rPr>
            <a:t>Clarifying</a:t>
          </a:r>
          <a:endParaRPr lang="en-US" sz="900" dirty="0"/>
        </a:p>
      </dgm:t>
    </dgm:pt>
    <dgm:pt modelId="{D1903DCC-ECCC-42F2-B73A-C76C0E856421}" type="parTrans" cxnId="{09A67002-655C-4142-AC77-4C7F1FAB8757}">
      <dgm:prSet/>
      <dgm:spPr/>
      <dgm:t>
        <a:bodyPr/>
        <a:lstStyle/>
        <a:p>
          <a:endParaRPr lang="en-US"/>
        </a:p>
      </dgm:t>
    </dgm:pt>
    <dgm:pt modelId="{1109E3F5-93B2-44EF-A2F2-9DA345140679}" type="sibTrans" cxnId="{09A67002-655C-4142-AC77-4C7F1FAB8757}">
      <dgm:prSet/>
      <dgm:spPr>
        <a:ln w="50800">
          <a:solidFill>
            <a:schemeClr val="accent2"/>
          </a:solidFill>
        </a:ln>
      </dgm:spPr>
      <dgm:t>
        <a:bodyPr/>
        <a:lstStyle/>
        <a:p>
          <a:endParaRPr lang="en-US"/>
        </a:p>
      </dgm:t>
    </dgm:pt>
    <dgm:pt modelId="{5F936DB3-0856-4EFA-BA45-95DB7DDB666B}">
      <dgm:prSet phldrT="[Text]"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pPr>
            <a:spcAft>
              <a:spcPts val="0"/>
            </a:spcAft>
          </a:pPr>
          <a:r>
            <a:rPr lang="en-US" sz="27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Inquire</a:t>
          </a:r>
          <a:r>
            <a:rPr lang="en-US" sz="2700" b="1" baseline="0" dirty="0" smtClean="0"/>
            <a:t/>
          </a:r>
          <a:br>
            <a:rPr lang="en-US" sz="2700" b="1" baseline="0" dirty="0" smtClean="0"/>
          </a:br>
          <a:r>
            <a:rPr kumimoji="0" lang="en-US" sz="1400" b="0" i="0" u="none" strike="noStrike" cap="none" normalizeH="0" baseline="0" dirty="0" smtClean="0">
              <a:ln/>
              <a:effectLst/>
              <a:latin typeface="Calibri" pitchFamily="34" charset="0"/>
            </a:rPr>
            <a:t>“What gives life?”</a:t>
          </a:r>
        </a:p>
        <a:p>
          <a:pPr rtl="0">
            <a:spcAft>
              <a:spcPts val="0"/>
            </a:spcAft>
          </a:pPr>
          <a:r>
            <a:rPr lang="en-US" sz="1400" dirty="0" smtClean="0">
              <a:latin typeface="Calibri" pitchFamily="34" charset="0"/>
            </a:rPr>
            <a:t>Noticing, valuing </a:t>
          </a:r>
          <a:br>
            <a:rPr lang="en-US" sz="1400" dirty="0" smtClean="0">
              <a:latin typeface="Calibri" pitchFamily="34" charset="0"/>
            </a:rPr>
          </a:br>
          <a:r>
            <a:rPr lang="en-US" sz="1400" dirty="0" smtClean="0">
              <a:latin typeface="Calibri" pitchFamily="34" charset="0"/>
            </a:rPr>
            <a:t>&amp; understanding</a:t>
          </a:r>
          <a:endParaRPr kumimoji="0" lang="en-US" sz="1400" b="0" i="0" u="none" strike="noStrike" cap="none" normalizeH="0" baseline="0" dirty="0" smtClean="0">
            <a:ln/>
            <a:effectLst/>
            <a:latin typeface="Calibri" pitchFamily="34" charset="0"/>
          </a:endParaRPr>
        </a:p>
        <a:p>
          <a:pPr rtl="0">
            <a:spcAft>
              <a:spcPts val="0"/>
            </a:spcAft>
          </a:pPr>
          <a:r>
            <a:rPr kumimoji="0" lang="en-US" sz="1400" b="1" i="1" u="none" strike="noStrike" cap="none" normalizeH="0" baseline="0" dirty="0" smtClean="0">
              <a:ln/>
              <a:effectLst/>
              <a:latin typeface="Calibri" pitchFamily="34" charset="0"/>
            </a:rPr>
            <a:t>Appreciating</a:t>
          </a:r>
          <a:endParaRPr lang="en-US" sz="1400" dirty="0"/>
        </a:p>
      </dgm:t>
    </dgm:pt>
    <dgm:pt modelId="{CE7224CA-AF71-4CCF-9D11-E664F585269A}" type="parTrans" cxnId="{13A5981D-CC81-4476-A5ED-1D18B03F68DF}">
      <dgm:prSet/>
      <dgm:spPr/>
      <dgm:t>
        <a:bodyPr/>
        <a:lstStyle/>
        <a:p>
          <a:endParaRPr lang="en-US"/>
        </a:p>
      </dgm:t>
    </dgm:pt>
    <dgm:pt modelId="{23123ED8-D51E-4501-95E5-DAF9BBBF7B5B}" type="sibTrans" cxnId="{13A5981D-CC81-4476-A5ED-1D18B03F68DF}">
      <dgm:prSet/>
      <dgm:spPr>
        <a:ln w="50800">
          <a:solidFill>
            <a:schemeClr val="accent2"/>
          </a:solidFill>
        </a:ln>
      </dgm:spPr>
      <dgm:t>
        <a:bodyPr/>
        <a:lstStyle/>
        <a:p>
          <a:endParaRPr lang="en-US"/>
        </a:p>
      </dgm:t>
    </dgm:pt>
    <dgm:pt modelId="{7EB7AE64-8B70-47EF-8E65-BDB0081CC3F7}">
      <dgm:prSet phldrT="[Text]" custT="1"/>
      <dgm:spPr>
        <a:noFill/>
      </dgm:spPr>
      <dgm:t>
        <a:bodyPr/>
        <a:lstStyle/>
        <a:p>
          <a:pPr>
            <a:spcAft>
              <a:spcPts val="0"/>
            </a:spcAft>
          </a:pPr>
          <a:r>
            <a:rPr lang="en-US" sz="2700" b="1" dirty="0" smtClean="0">
              <a:noFill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Imagine</a:t>
          </a:r>
          <a:r>
            <a:rPr lang="en-US" sz="2700" b="1" dirty="0" smtClean="0">
              <a:noFill/>
            </a:rPr>
            <a:t/>
          </a:r>
          <a:br>
            <a:rPr lang="en-US" sz="2700" b="1" dirty="0" smtClean="0">
              <a:noFill/>
            </a:rPr>
          </a:br>
          <a:r>
            <a:rPr kumimoji="0" lang="en-US" sz="1400" b="0" i="0" u="none" strike="noStrike" cap="none" normalizeH="0" baseline="0" dirty="0" smtClean="0">
              <a:ln/>
              <a:noFill/>
              <a:effectLst/>
              <a:latin typeface="Calibri" pitchFamily="34" charset="0"/>
            </a:rPr>
            <a:t>“What might be?”</a:t>
          </a:r>
        </a:p>
        <a:p>
          <a:pPr rtl="0">
            <a:spcAft>
              <a:spcPts val="0"/>
            </a:spcAft>
          </a:pPr>
          <a:r>
            <a:rPr lang="en-US" sz="1400" dirty="0" smtClean="0">
              <a:noFill/>
              <a:latin typeface="Calibri" pitchFamily="34" charset="0"/>
            </a:rPr>
            <a:t>Dreaming, dialoguing, &amp; choosing</a:t>
          </a:r>
        </a:p>
        <a:p>
          <a:pPr rtl="0">
            <a:spcAft>
              <a:spcPts val="0"/>
            </a:spcAft>
          </a:pPr>
          <a:r>
            <a:rPr kumimoji="0" lang="en-US" sz="1400" b="1" i="1" u="none" strike="noStrike" cap="none" normalizeH="0" baseline="0" dirty="0" smtClean="0">
              <a:ln/>
              <a:noFill/>
              <a:effectLst/>
              <a:latin typeface="Calibri" pitchFamily="34" charset="0"/>
            </a:rPr>
            <a:t>Envisioning</a:t>
          </a:r>
          <a:endParaRPr lang="en-US" sz="1400" dirty="0">
            <a:noFill/>
          </a:endParaRPr>
        </a:p>
      </dgm:t>
    </dgm:pt>
    <dgm:pt modelId="{8F1EF0AC-9245-49F4-8E93-E84DA29F8FB5}" type="parTrans" cxnId="{5C343123-D7E7-4185-8D69-16535D71B20B}">
      <dgm:prSet/>
      <dgm:spPr/>
      <dgm:t>
        <a:bodyPr/>
        <a:lstStyle/>
        <a:p>
          <a:endParaRPr lang="en-US"/>
        </a:p>
      </dgm:t>
    </dgm:pt>
    <dgm:pt modelId="{78210BC0-26FD-4397-AE67-BE9118F95665}" type="sibTrans" cxnId="{5C343123-D7E7-4185-8D69-16535D71B20B}">
      <dgm:prSet/>
      <dgm:spPr>
        <a:solidFill>
          <a:schemeClr val="bg1"/>
        </a:solidFill>
        <a:ln w="50800">
          <a:solidFill>
            <a:schemeClr val="accent2"/>
          </a:solidFill>
        </a:ln>
      </dgm:spPr>
      <dgm:t>
        <a:bodyPr/>
        <a:lstStyle/>
        <a:p>
          <a:endParaRPr lang="en-US"/>
        </a:p>
      </dgm:t>
    </dgm:pt>
    <dgm:pt modelId="{09E13F9C-317D-4092-A09C-4F18D34F0DCE}">
      <dgm:prSet phldrT="[Text]" custT="1"/>
      <dgm:spPr>
        <a:noFill/>
      </dgm:spPr>
      <dgm:t>
        <a:bodyPr/>
        <a:lstStyle/>
        <a:p>
          <a:pPr>
            <a:spcAft>
              <a:spcPts val="0"/>
            </a:spcAft>
          </a:pPr>
          <a:endParaRPr lang="en-US" sz="1400" dirty="0">
            <a:noFill/>
            <a:effectLst/>
          </a:endParaRPr>
        </a:p>
      </dgm:t>
    </dgm:pt>
    <dgm:pt modelId="{0982B9AD-8F50-4C92-96E0-4FEC4FAE8282}" type="parTrans" cxnId="{CDEFEDC5-47B5-481A-ACB7-B6A6498AEE0C}">
      <dgm:prSet/>
      <dgm:spPr/>
      <dgm:t>
        <a:bodyPr/>
        <a:lstStyle/>
        <a:p>
          <a:endParaRPr lang="en-US"/>
        </a:p>
      </dgm:t>
    </dgm:pt>
    <dgm:pt modelId="{292B35B8-3446-4696-8437-E4B4C0443B0C}" type="sibTrans" cxnId="{CDEFEDC5-47B5-481A-ACB7-B6A6498AEE0C}">
      <dgm:prSet/>
      <dgm:spPr>
        <a:ln w="50800">
          <a:solidFill>
            <a:schemeClr val="accent2"/>
          </a:solidFill>
        </a:ln>
      </dgm:spPr>
      <dgm:t>
        <a:bodyPr/>
        <a:lstStyle/>
        <a:p>
          <a:endParaRPr lang="en-US"/>
        </a:p>
      </dgm:t>
    </dgm:pt>
    <dgm:pt modelId="{AE061FDD-818F-46CD-842B-9DA0635480BA}" type="pres">
      <dgm:prSet presAssocID="{B899677E-F46A-4CA0-927F-B93B8B0DF3A0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8B50E72-616F-4DBC-8CAA-728C6232EF13}" type="pres">
      <dgm:prSet presAssocID="{22AEAD70-5314-4A42-8EC1-5AA48AD13406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407C760-80AB-4444-A4A5-F3E5143453F5}" type="pres">
      <dgm:prSet presAssocID="{22AEAD70-5314-4A42-8EC1-5AA48AD13406}" presName="spNode" presStyleCnt="0"/>
      <dgm:spPr/>
      <dgm:t>
        <a:bodyPr/>
        <a:lstStyle/>
        <a:p>
          <a:endParaRPr lang="en-US"/>
        </a:p>
      </dgm:t>
    </dgm:pt>
    <dgm:pt modelId="{3D4DF3C0-2B75-44D5-8864-3A61FB3D7DE6}" type="pres">
      <dgm:prSet presAssocID="{1109E3F5-93B2-44EF-A2F2-9DA345140679}" presName="sibTrans" presStyleLbl="sibTrans1D1" presStyleIdx="0" presStyleCnt="4"/>
      <dgm:spPr/>
      <dgm:t>
        <a:bodyPr/>
        <a:lstStyle/>
        <a:p>
          <a:endParaRPr lang="en-US"/>
        </a:p>
      </dgm:t>
    </dgm:pt>
    <dgm:pt modelId="{CA7558BA-6FF3-431E-B32C-011EF4981AAA}" type="pres">
      <dgm:prSet presAssocID="{5F936DB3-0856-4EFA-BA45-95DB7DDB666B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B19C4C7-42C9-4CCF-BD75-BCE089C8333A}" type="pres">
      <dgm:prSet presAssocID="{5F936DB3-0856-4EFA-BA45-95DB7DDB666B}" presName="spNode" presStyleCnt="0"/>
      <dgm:spPr/>
      <dgm:t>
        <a:bodyPr/>
        <a:lstStyle/>
        <a:p>
          <a:endParaRPr lang="en-US"/>
        </a:p>
      </dgm:t>
    </dgm:pt>
    <dgm:pt modelId="{46F22E75-067B-4611-9EB1-D580E5F642FB}" type="pres">
      <dgm:prSet presAssocID="{23123ED8-D51E-4501-95E5-DAF9BBBF7B5B}" presName="sibTrans" presStyleLbl="sibTrans1D1" presStyleIdx="1" presStyleCnt="4"/>
      <dgm:spPr/>
      <dgm:t>
        <a:bodyPr/>
        <a:lstStyle/>
        <a:p>
          <a:endParaRPr lang="en-US"/>
        </a:p>
      </dgm:t>
    </dgm:pt>
    <dgm:pt modelId="{2B2CB155-6A3E-4936-B6E8-E3B715844B35}" type="pres">
      <dgm:prSet presAssocID="{7EB7AE64-8B70-47EF-8E65-BDB0081CC3F7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E0E7FC1-5665-4196-869A-F4A81EE460DF}" type="pres">
      <dgm:prSet presAssocID="{7EB7AE64-8B70-47EF-8E65-BDB0081CC3F7}" presName="spNode" presStyleCnt="0"/>
      <dgm:spPr/>
      <dgm:t>
        <a:bodyPr/>
        <a:lstStyle/>
        <a:p>
          <a:endParaRPr lang="en-US"/>
        </a:p>
      </dgm:t>
    </dgm:pt>
    <dgm:pt modelId="{DE58DD44-8A10-44F5-AF30-3B17B3BC441A}" type="pres">
      <dgm:prSet presAssocID="{78210BC0-26FD-4397-AE67-BE9118F95665}" presName="sibTrans" presStyleLbl="sibTrans1D1" presStyleIdx="2" presStyleCnt="4"/>
      <dgm:spPr/>
      <dgm:t>
        <a:bodyPr/>
        <a:lstStyle/>
        <a:p>
          <a:endParaRPr lang="en-US"/>
        </a:p>
      </dgm:t>
    </dgm:pt>
    <dgm:pt modelId="{45E7E43D-90B0-448D-B43D-C23051FE52A6}" type="pres">
      <dgm:prSet presAssocID="{09E13F9C-317D-4092-A09C-4F18D34F0DCE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9380EFB-7A95-4BC3-835F-11EF2182087E}" type="pres">
      <dgm:prSet presAssocID="{09E13F9C-317D-4092-A09C-4F18D34F0DCE}" presName="spNode" presStyleCnt="0"/>
      <dgm:spPr/>
      <dgm:t>
        <a:bodyPr/>
        <a:lstStyle/>
        <a:p>
          <a:endParaRPr lang="en-US"/>
        </a:p>
      </dgm:t>
    </dgm:pt>
    <dgm:pt modelId="{23B1CBDB-DA83-4291-9EA4-1E35BC339F5F}" type="pres">
      <dgm:prSet presAssocID="{292B35B8-3446-4696-8437-E4B4C0443B0C}" presName="sibTrans" presStyleLbl="sibTrans1D1" presStyleIdx="3" presStyleCnt="4"/>
      <dgm:spPr/>
      <dgm:t>
        <a:bodyPr/>
        <a:lstStyle/>
        <a:p>
          <a:endParaRPr lang="en-US"/>
        </a:p>
      </dgm:t>
    </dgm:pt>
  </dgm:ptLst>
  <dgm:cxnLst>
    <dgm:cxn modelId="{4E492A94-CD58-472B-AC43-3F9CCCDC0FF5}" type="presOf" srcId="{78210BC0-26FD-4397-AE67-BE9118F95665}" destId="{DE58DD44-8A10-44F5-AF30-3B17B3BC441A}" srcOrd="0" destOrd="0" presId="urn:microsoft.com/office/officeart/2005/8/layout/cycle5"/>
    <dgm:cxn modelId="{36821EB5-3699-46AA-A255-44F0EE37468D}" type="presOf" srcId="{22AEAD70-5314-4A42-8EC1-5AA48AD13406}" destId="{B8B50E72-616F-4DBC-8CAA-728C6232EF13}" srcOrd="0" destOrd="0" presId="urn:microsoft.com/office/officeart/2005/8/layout/cycle5"/>
    <dgm:cxn modelId="{82FB709A-C5D8-4A21-A9E9-202C35C15037}" type="presOf" srcId="{1109E3F5-93B2-44EF-A2F2-9DA345140679}" destId="{3D4DF3C0-2B75-44D5-8864-3A61FB3D7DE6}" srcOrd="0" destOrd="0" presId="urn:microsoft.com/office/officeart/2005/8/layout/cycle5"/>
    <dgm:cxn modelId="{09A67002-655C-4142-AC77-4C7F1FAB8757}" srcId="{B899677E-F46A-4CA0-927F-B93B8B0DF3A0}" destId="{22AEAD70-5314-4A42-8EC1-5AA48AD13406}" srcOrd="0" destOrd="0" parTransId="{D1903DCC-ECCC-42F2-B73A-C76C0E856421}" sibTransId="{1109E3F5-93B2-44EF-A2F2-9DA345140679}"/>
    <dgm:cxn modelId="{5C343123-D7E7-4185-8D69-16535D71B20B}" srcId="{B899677E-F46A-4CA0-927F-B93B8B0DF3A0}" destId="{7EB7AE64-8B70-47EF-8E65-BDB0081CC3F7}" srcOrd="2" destOrd="0" parTransId="{8F1EF0AC-9245-49F4-8E93-E84DA29F8FB5}" sibTransId="{78210BC0-26FD-4397-AE67-BE9118F95665}"/>
    <dgm:cxn modelId="{C884476D-7518-4017-AD53-AC878D8F607A}" type="presOf" srcId="{23123ED8-D51E-4501-95E5-DAF9BBBF7B5B}" destId="{46F22E75-067B-4611-9EB1-D580E5F642FB}" srcOrd="0" destOrd="0" presId="urn:microsoft.com/office/officeart/2005/8/layout/cycle5"/>
    <dgm:cxn modelId="{E98BD277-821A-45F9-ABD8-95D5ADAC04BD}" type="presOf" srcId="{7EB7AE64-8B70-47EF-8E65-BDB0081CC3F7}" destId="{2B2CB155-6A3E-4936-B6E8-E3B715844B35}" srcOrd="0" destOrd="0" presId="urn:microsoft.com/office/officeart/2005/8/layout/cycle5"/>
    <dgm:cxn modelId="{D6B75455-639C-4B79-97CF-EEC63160FE3A}" type="presOf" srcId="{09E13F9C-317D-4092-A09C-4F18D34F0DCE}" destId="{45E7E43D-90B0-448D-B43D-C23051FE52A6}" srcOrd="0" destOrd="0" presId="urn:microsoft.com/office/officeart/2005/8/layout/cycle5"/>
    <dgm:cxn modelId="{CDEFEDC5-47B5-481A-ACB7-B6A6498AEE0C}" srcId="{B899677E-F46A-4CA0-927F-B93B8B0DF3A0}" destId="{09E13F9C-317D-4092-A09C-4F18D34F0DCE}" srcOrd="3" destOrd="0" parTransId="{0982B9AD-8F50-4C92-96E0-4FEC4FAE8282}" sibTransId="{292B35B8-3446-4696-8437-E4B4C0443B0C}"/>
    <dgm:cxn modelId="{B63CF32A-2FA8-4ABF-A70B-0B7B54BF4E94}" type="presOf" srcId="{292B35B8-3446-4696-8437-E4B4C0443B0C}" destId="{23B1CBDB-DA83-4291-9EA4-1E35BC339F5F}" srcOrd="0" destOrd="0" presId="urn:microsoft.com/office/officeart/2005/8/layout/cycle5"/>
    <dgm:cxn modelId="{065A1EF5-180E-4A84-B86D-A35ADC4C4D8A}" type="presOf" srcId="{B899677E-F46A-4CA0-927F-B93B8B0DF3A0}" destId="{AE061FDD-818F-46CD-842B-9DA0635480BA}" srcOrd="0" destOrd="0" presId="urn:microsoft.com/office/officeart/2005/8/layout/cycle5"/>
    <dgm:cxn modelId="{69EC0639-274B-446A-BD11-BF55493043DE}" type="presOf" srcId="{5F936DB3-0856-4EFA-BA45-95DB7DDB666B}" destId="{CA7558BA-6FF3-431E-B32C-011EF4981AAA}" srcOrd="0" destOrd="0" presId="urn:microsoft.com/office/officeart/2005/8/layout/cycle5"/>
    <dgm:cxn modelId="{13A5981D-CC81-4476-A5ED-1D18B03F68DF}" srcId="{B899677E-F46A-4CA0-927F-B93B8B0DF3A0}" destId="{5F936DB3-0856-4EFA-BA45-95DB7DDB666B}" srcOrd="1" destOrd="0" parTransId="{CE7224CA-AF71-4CCF-9D11-E664F585269A}" sibTransId="{23123ED8-D51E-4501-95E5-DAF9BBBF7B5B}"/>
    <dgm:cxn modelId="{F3894EBE-8D77-4D84-9C3D-834B16F00DE6}" type="presParOf" srcId="{AE061FDD-818F-46CD-842B-9DA0635480BA}" destId="{B8B50E72-616F-4DBC-8CAA-728C6232EF13}" srcOrd="0" destOrd="0" presId="urn:microsoft.com/office/officeart/2005/8/layout/cycle5"/>
    <dgm:cxn modelId="{7D8141CC-30B8-4CB7-858E-0F0E6517B960}" type="presParOf" srcId="{AE061FDD-818F-46CD-842B-9DA0635480BA}" destId="{2407C760-80AB-4444-A4A5-F3E5143453F5}" srcOrd="1" destOrd="0" presId="urn:microsoft.com/office/officeart/2005/8/layout/cycle5"/>
    <dgm:cxn modelId="{D29267DB-048E-45CF-B779-500A0660278E}" type="presParOf" srcId="{AE061FDD-818F-46CD-842B-9DA0635480BA}" destId="{3D4DF3C0-2B75-44D5-8864-3A61FB3D7DE6}" srcOrd="2" destOrd="0" presId="urn:microsoft.com/office/officeart/2005/8/layout/cycle5"/>
    <dgm:cxn modelId="{C788CB08-3C71-4EAD-BA77-34EA08DE1DAB}" type="presParOf" srcId="{AE061FDD-818F-46CD-842B-9DA0635480BA}" destId="{CA7558BA-6FF3-431E-B32C-011EF4981AAA}" srcOrd="3" destOrd="0" presId="urn:microsoft.com/office/officeart/2005/8/layout/cycle5"/>
    <dgm:cxn modelId="{CE85E63B-7AAD-4D99-83F8-FE79DF2E87DF}" type="presParOf" srcId="{AE061FDD-818F-46CD-842B-9DA0635480BA}" destId="{CB19C4C7-42C9-4CCF-BD75-BCE089C8333A}" srcOrd="4" destOrd="0" presId="urn:microsoft.com/office/officeart/2005/8/layout/cycle5"/>
    <dgm:cxn modelId="{0215BD3D-F851-4148-835C-1CCD450A1AB3}" type="presParOf" srcId="{AE061FDD-818F-46CD-842B-9DA0635480BA}" destId="{46F22E75-067B-4611-9EB1-D580E5F642FB}" srcOrd="5" destOrd="0" presId="urn:microsoft.com/office/officeart/2005/8/layout/cycle5"/>
    <dgm:cxn modelId="{6E655306-2AD2-45B9-ACB9-A3FBBB34FB87}" type="presParOf" srcId="{AE061FDD-818F-46CD-842B-9DA0635480BA}" destId="{2B2CB155-6A3E-4936-B6E8-E3B715844B35}" srcOrd="6" destOrd="0" presId="urn:microsoft.com/office/officeart/2005/8/layout/cycle5"/>
    <dgm:cxn modelId="{DB6EEE58-586E-48CE-A1B7-D44AF3DD476F}" type="presParOf" srcId="{AE061FDD-818F-46CD-842B-9DA0635480BA}" destId="{DE0E7FC1-5665-4196-869A-F4A81EE460DF}" srcOrd="7" destOrd="0" presId="urn:microsoft.com/office/officeart/2005/8/layout/cycle5"/>
    <dgm:cxn modelId="{CD7340B5-01EB-4A4C-9E56-2FE8D794043E}" type="presParOf" srcId="{AE061FDD-818F-46CD-842B-9DA0635480BA}" destId="{DE58DD44-8A10-44F5-AF30-3B17B3BC441A}" srcOrd="8" destOrd="0" presId="urn:microsoft.com/office/officeart/2005/8/layout/cycle5"/>
    <dgm:cxn modelId="{B670B76B-B047-44D7-B04A-7310127DF0BA}" type="presParOf" srcId="{AE061FDD-818F-46CD-842B-9DA0635480BA}" destId="{45E7E43D-90B0-448D-B43D-C23051FE52A6}" srcOrd="9" destOrd="0" presId="urn:microsoft.com/office/officeart/2005/8/layout/cycle5"/>
    <dgm:cxn modelId="{5A59AA21-44C0-46A0-955D-ABD5531DCFBB}" type="presParOf" srcId="{AE061FDD-818F-46CD-842B-9DA0635480BA}" destId="{69380EFB-7A95-4BC3-835F-11EF2182087E}" srcOrd="10" destOrd="0" presId="urn:microsoft.com/office/officeart/2005/8/layout/cycle5"/>
    <dgm:cxn modelId="{E10550C8-00E9-4CE6-ADE9-268EF4E78CC6}" type="presParOf" srcId="{AE061FDD-818F-46CD-842B-9DA0635480BA}" destId="{23B1CBDB-DA83-4291-9EA4-1E35BC339F5F}" srcOrd="11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899677E-F46A-4CA0-927F-B93B8B0DF3A0}" type="doc">
      <dgm:prSet loTypeId="urn:microsoft.com/office/officeart/2005/8/layout/cycle5" loCatId="cycle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22AEAD70-5314-4A42-8EC1-5AA48AD13406}">
      <dgm:prSet phldrT="[Text]" custT="1"/>
      <dgm:spPr/>
      <dgm:t>
        <a:bodyPr/>
        <a:lstStyle/>
        <a:p>
          <a:pPr>
            <a:spcAft>
              <a:spcPts val="0"/>
            </a:spcAft>
          </a:pPr>
          <a:r>
            <a:rPr lang="en-US" sz="27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Initiate</a:t>
          </a:r>
          <a:r>
            <a:rPr lang="en-US" sz="2700" b="1" dirty="0" smtClean="0"/>
            <a:t/>
          </a:r>
          <a:br>
            <a:rPr lang="en-US" sz="2700" b="1" dirty="0" smtClean="0"/>
          </a:br>
          <a:r>
            <a:rPr kumimoji="0" lang="en-US" sz="1400" b="0" i="0" u="none" strike="noStrike" cap="none" normalizeH="0" baseline="0" dirty="0" smtClean="0">
              <a:ln/>
              <a:effectLst/>
              <a:latin typeface="Calibri" pitchFamily="34" charset="0"/>
            </a:rPr>
            <a:t>“What is the focus?”</a:t>
          </a:r>
        </a:p>
        <a:p>
          <a:pPr rtl="0">
            <a:spcAft>
              <a:spcPts val="0"/>
            </a:spcAft>
          </a:pPr>
          <a:r>
            <a:rPr lang="en-US" sz="1400" dirty="0" smtClean="0">
              <a:latin typeface="Calibri" pitchFamily="34" charset="0"/>
            </a:rPr>
            <a:t>Aspiring,  focusing</a:t>
          </a:r>
          <a:br>
            <a:rPr lang="en-US" sz="1400" dirty="0" smtClean="0">
              <a:latin typeface="Calibri" pitchFamily="34" charset="0"/>
            </a:rPr>
          </a:br>
          <a:r>
            <a:rPr lang="en-US" sz="1400" dirty="0" smtClean="0">
              <a:latin typeface="Calibri" pitchFamily="34" charset="0"/>
            </a:rPr>
            <a:t>&amp; framing</a:t>
          </a:r>
          <a:endParaRPr kumimoji="0" lang="en-US" sz="1400" b="0" i="0" u="none" strike="noStrike" cap="none" normalizeH="0" baseline="0" dirty="0" smtClean="0">
            <a:ln/>
            <a:effectLst/>
            <a:latin typeface="Calibri" pitchFamily="34" charset="0"/>
          </a:endParaRPr>
        </a:p>
        <a:p>
          <a:pPr rtl="0">
            <a:spcAft>
              <a:spcPts val="0"/>
            </a:spcAft>
          </a:pPr>
          <a:r>
            <a:rPr kumimoji="0" lang="en-US" sz="1400" b="1" i="1" u="none" strike="noStrike" cap="none" normalizeH="0" baseline="0" dirty="0" smtClean="0">
              <a:ln/>
              <a:effectLst/>
              <a:latin typeface="Calibri" pitchFamily="34" charset="0"/>
            </a:rPr>
            <a:t>Clarifying</a:t>
          </a:r>
          <a:endParaRPr lang="en-US" sz="900" dirty="0"/>
        </a:p>
      </dgm:t>
    </dgm:pt>
    <dgm:pt modelId="{D1903DCC-ECCC-42F2-B73A-C76C0E856421}" type="parTrans" cxnId="{09A67002-655C-4142-AC77-4C7F1FAB8757}">
      <dgm:prSet/>
      <dgm:spPr/>
      <dgm:t>
        <a:bodyPr/>
        <a:lstStyle/>
        <a:p>
          <a:endParaRPr lang="en-US"/>
        </a:p>
      </dgm:t>
    </dgm:pt>
    <dgm:pt modelId="{1109E3F5-93B2-44EF-A2F2-9DA345140679}" type="sibTrans" cxnId="{09A67002-655C-4142-AC77-4C7F1FAB8757}">
      <dgm:prSet/>
      <dgm:spPr>
        <a:ln w="50800">
          <a:solidFill>
            <a:schemeClr val="accent2"/>
          </a:solidFill>
        </a:ln>
      </dgm:spPr>
      <dgm:t>
        <a:bodyPr/>
        <a:lstStyle/>
        <a:p>
          <a:endParaRPr lang="en-US"/>
        </a:p>
      </dgm:t>
    </dgm:pt>
    <dgm:pt modelId="{5F936DB3-0856-4EFA-BA45-95DB7DDB666B}">
      <dgm:prSet phldrT="[Text]"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pPr>
            <a:spcAft>
              <a:spcPts val="0"/>
            </a:spcAft>
          </a:pPr>
          <a:r>
            <a:rPr lang="en-US" sz="27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Inquire</a:t>
          </a:r>
          <a:r>
            <a:rPr lang="en-US" sz="2700" b="1" baseline="0" dirty="0" smtClean="0"/>
            <a:t/>
          </a:r>
          <a:br>
            <a:rPr lang="en-US" sz="2700" b="1" baseline="0" dirty="0" smtClean="0"/>
          </a:br>
          <a:r>
            <a:rPr kumimoji="0" lang="en-US" sz="1400" b="0" i="0" u="none" strike="noStrike" cap="none" normalizeH="0" baseline="0" dirty="0" smtClean="0">
              <a:ln/>
              <a:effectLst/>
              <a:latin typeface="Calibri" pitchFamily="34" charset="0"/>
            </a:rPr>
            <a:t>“What gives life?”</a:t>
          </a:r>
        </a:p>
        <a:p>
          <a:pPr rtl="0">
            <a:spcAft>
              <a:spcPts val="0"/>
            </a:spcAft>
          </a:pPr>
          <a:r>
            <a:rPr lang="en-US" sz="1400" dirty="0" smtClean="0">
              <a:latin typeface="Calibri" pitchFamily="34" charset="0"/>
            </a:rPr>
            <a:t>Noticing, valuing </a:t>
          </a:r>
          <a:br>
            <a:rPr lang="en-US" sz="1400" dirty="0" smtClean="0">
              <a:latin typeface="Calibri" pitchFamily="34" charset="0"/>
            </a:rPr>
          </a:br>
          <a:r>
            <a:rPr lang="en-US" sz="1400" dirty="0" smtClean="0">
              <a:latin typeface="Calibri" pitchFamily="34" charset="0"/>
            </a:rPr>
            <a:t>&amp; understanding</a:t>
          </a:r>
          <a:endParaRPr kumimoji="0" lang="en-US" sz="1400" b="0" i="0" u="none" strike="noStrike" cap="none" normalizeH="0" baseline="0" dirty="0" smtClean="0">
            <a:ln/>
            <a:effectLst/>
            <a:latin typeface="Calibri" pitchFamily="34" charset="0"/>
          </a:endParaRPr>
        </a:p>
        <a:p>
          <a:pPr rtl="0">
            <a:spcAft>
              <a:spcPts val="0"/>
            </a:spcAft>
          </a:pPr>
          <a:r>
            <a:rPr kumimoji="0" lang="en-US" sz="1400" b="1" i="1" u="none" strike="noStrike" cap="none" normalizeH="0" baseline="0" dirty="0" smtClean="0">
              <a:ln/>
              <a:effectLst/>
              <a:latin typeface="Calibri" pitchFamily="34" charset="0"/>
            </a:rPr>
            <a:t>Appreciating</a:t>
          </a:r>
          <a:endParaRPr lang="en-US" sz="1400" dirty="0"/>
        </a:p>
      </dgm:t>
    </dgm:pt>
    <dgm:pt modelId="{CE7224CA-AF71-4CCF-9D11-E664F585269A}" type="parTrans" cxnId="{13A5981D-CC81-4476-A5ED-1D18B03F68DF}">
      <dgm:prSet/>
      <dgm:spPr/>
      <dgm:t>
        <a:bodyPr/>
        <a:lstStyle/>
        <a:p>
          <a:endParaRPr lang="en-US"/>
        </a:p>
      </dgm:t>
    </dgm:pt>
    <dgm:pt modelId="{23123ED8-D51E-4501-95E5-DAF9BBBF7B5B}" type="sibTrans" cxnId="{13A5981D-CC81-4476-A5ED-1D18B03F68DF}">
      <dgm:prSet/>
      <dgm:spPr>
        <a:ln w="50800">
          <a:solidFill>
            <a:schemeClr val="accent2"/>
          </a:solidFill>
        </a:ln>
      </dgm:spPr>
      <dgm:t>
        <a:bodyPr/>
        <a:lstStyle/>
        <a:p>
          <a:endParaRPr lang="en-US"/>
        </a:p>
      </dgm:t>
    </dgm:pt>
    <dgm:pt modelId="{7EB7AE64-8B70-47EF-8E65-BDB0081CC3F7}">
      <dgm:prSet phldrT="[Text]" custT="1"/>
      <dgm:spPr>
        <a:solidFill>
          <a:schemeClr val="accent1"/>
        </a:solidFill>
      </dgm:spPr>
      <dgm:t>
        <a:bodyPr/>
        <a:lstStyle/>
        <a:p>
          <a:pPr>
            <a:spcAft>
              <a:spcPts val="0"/>
            </a:spcAft>
          </a:pPr>
          <a:r>
            <a:rPr lang="en-US" sz="27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Imagine</a:t>
          </a:r>
          <a:r>
            <a:rPr lang="en-US" sz="2700" b="1" dirty="0" smtClean="0"/>
            <a:t/>
          </a:r>
          <a:br>
            <a:rPr lang="en-US" sz="2700" b="1" dirty="0" smtClean="0"/>
          </a:br>
          <a:r>
            <a:rPr kumimoji="0" lang="en-US" sz="1400" b="0" i="0" u="none" strike="noStrike" cap="none" normalizeH="0" baseline="0" dirty="0" smtClean="0">
              <a:ln/>
              <a:effectLst/>
              <a:latin typeface="Calibri" pitchFamily="34" charset="0"/>
            </a:rPr>
            <a:t>“What might be?”</a:t>
          </a:r>
        </a:p>
        <a:p>
          <a:pPr rtl="0">
            <a:spcAft>
              <a:spcPts val="0"/>
            </a:spcAft>
          </a:pPr>
          <a:r>
            <a:rPr lang="en-US" sz="1400" dirty="0" smtClean="0">
              <a:latin typeface="Calibri" pitchFamily="34" charset="0"/>
            </a:rPr>
            <a:t>Visualizing, expressing &amp; brainstorming</a:t>
          </a:r>
        </a:p>
        <a:p>
          <a:pPr rtl="0">
            <a:spcAft>
              <a:spcPts val="0"/>
            </a:spcAft>
          </a:pPr>
          <a:r>
            <a:rPr kumimoji="0" lang="en-US" sz="1400" b="1" i="1" u="none" strike="noStrike" cap="none" normalizeH="0" baseline="0" dirty="0" smtClean="0">
              <a:ln/>
              <a:effectLst/>
              <a:latin typeface="Calibri" pitchFamily="34" charset="0"/>
            </a:rPr>
            <a:t>Envisioning</a:t>
          </a:r>
          <a:endParaRPr lang="en-US" sz="1400" dirty="0"/>
        </a:p>
      </dgm:t>
    </dgm:pt>
    <dgm:pt modelId="{8F1EF0AC-9245-49F4-8E93-E84DA29F8FB5}" type="parTrans" cxnId="{5C343123-D7E7-4185-8D69-16535D71B20B}">
      <dgm:prSet/>
      <dgm:spPr/>
      <dgm:t>
        <a:bodyPr/>
        <a:lstStyle/>
        <a:p>
          <a:endParaRPr lang="en-US"/>
        </a:p>
      </dgm:t>
    </dgm:pt>
    <dgm:pt modelId="{78210BC0-26FD-4397-AE67-BE9118F95665}" type="sibTrans" cxnId="{5C343123-D7E7-4185-8D69-16535D71B20B}">
      <dgm:prSet/>
      <dgm:spPr>
        <a:solidFill>
          <a:schemeClr val="bg1"/>
        </a:solidFill>
        <a:ln w="50800">
          <a:solidFill>
            <a:schemeClr val="accent2"/>
          </a:solidFill>
        </a:ln>
      </dgm:spPr>
      <dgm:t>
        <a:bodyPr/>
        <a:lstStyle/>
        <a:p>
          <a:endParaRPr lang="en-US"/>
        </a:p>
      </dgm:t>
    </dgm:pt>
    <dgm:pt modelId="{09E13F9C-317D-4092-A09C-4F18D34F0DCE}">
      <dgm:prSet phldrT="[Text]" custT="1"/>
      <dgm:spPr>
        <a:noFill/>
      </dgm:spPr>
      <dgm:t>
        <a:bodyPr/>
        <a:lstStyle/>
        <a:p>
          <a:pPr>
            <a:spcAft>
              <a:spcPts val="0"/>
            </a:spcAft>
          </a:pPr>
          <a:endParaRPr lang="en-US" sz="1400" dirty="0">
            <a:noFill/>
            <a:effectLst/>
          </a:endParaRPr>
        </a:p>
      </dgm:t>
    </dgm:pt>
    <dgm:pt modelId="{0982B9AD-8F50-4C92-96E0-4FEC4FAE8282}" type="parTrans" cxnId="{CDEFEDC5-47B5-481A-ACB7-B6A6498AEE0C}">
      <dgm:prSet/>
      <dgm:spPr/>
      <dgm:t>
        <a:bodyPr/>
        <a:lstStyle/>
        <a:p>
          <a:endParaRPr lang="en-US"/>
        </a:p>
      </dgm:t>
    </dgm:pt>
    <dgm:pt modelId="{292B35B8-3446-4696-8437-E4B4C0443B0C}" type="sibTrans" cxnId="{CDEFEDC5-47B5-481A-ACB7-B6A6498AEE0C}">
      <dgm:prSet/>
      <dgm:spPr>
        <a:ln w="50800">
          <a:solidFill>
            <a:schemeClr val="accent2"/>
          </a:solidFill>
        </a:ln>
      </dgm:spPr>
      <dgm:t>
        <a:bodyPr/>
        <a:lstStyle/>
        <a:p>
          <a:endParaRPr lang="en-US"/>
        </a:p>
      </dgm:t>
    </dgm:pt>
    <dgm:pt modelId="{AE061FDD-818F-46CD-842B-9DA0635480BA}" type="pres">
      <dgm:prSet presAssocID="{B899677E-F46A-4CA0-927F-B93B8B0DF3A0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8B50E72-616F-4DBC-8CAA-728C6232EF13}" type="pres">
      <dgm:prSet presAssocID="{22AEAD70-5314-4A42-8EC1-5AA48AD13406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407C760-80AB-4444-A4A5-F3E5143453F5}" type="pres">
      <dgm:prSet presAssocID="{22AEAD70-5314-4A42-8EC1-5AA48AD13406}" presName="spNode" presStyleCnt="0"/>
      <dgm:spPr/>
      <dgm:t>
        <a:bodyPr/>
        <a:lstStyle/>
        <a:p>
          <a:endParaRPr lang="en-US"/>
        </a:p>
      </dgm:t>
    </dgm:pt>
    <dgm:pt modelId="{3D4DF3C0-2B75-44D5-8864-3A61FB3D7DE6}" type="pres">
      <dgm:prSet presAssocID="{1109E3F5-93B2-44EF-A2F2-9DA345140679}" presName="sibTrans" presStyleLbl="sibTrans1D1" presStyleIdx="0" presStyleCnt="4"/>
      <dgm:spPr/>
      <dgm:t>
        <a:bodyPr/>
        <a:lstStyle/>
        <a:p>
          <a:endParaRPr lang="en-US"/>
        </a:p>
      </dgm:t>
    </dgm:pt>
    <dgm:pt modelId="{CA7558BA-6FF3-431E-B32C-011EF4981AAA}" type="pres">
      <dgm:prSet presAssocID="{5F936DB3-0856-4EFA-BA45-95DB7DDB666B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B19C4C7-42C9-4CCF-BD75-BCE089C8333A}" type="pres">
      <dgm:prSet presAssocID="{5F936DB3-0856-4EFA-BA45-95DB7DDB666B}" presName="spNode" presStyleCnt="0"/>
      <dgm:spPr/>
      <dgm:t>
        <a:bodyPr/>
        <a:lstStyle/>
        <a:p>
          <a:endParaRPr lang="en-US"/>
        </a:p>
      </dgm:t>
    </dgm:pt>
    <dgm:pt modelId="{46F22E75-067B-4611-9EB1-D580E5F642FB}" type="pres">
      <dgm:prSet presAssocID="{23123ED8-D51E-4501-95E5-DAF9BBBF7B5B}" presName="sibTrans" presStyleLbl="sibTrans1D1" presStyleIdx="1" presStyleCnt="4"/>
      <dgm:spPr/>
      <dgm:t>
        <a:bodyPr/>
        <a:lstStyle/>
        <a:p>
          <a:endParaRPr lang="en-US"/>
        </a:p>
      </dgm:t>
    </dgm:pt>
    <dgm:pt modelId="{2B2CB155-6A3E-4936-B6E8-E3B715844B35}" type="pres">
      <dgm:prSet presAssocID="{7EB7AE64-8B70-47EF-8E65-BDB0081CC3F7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E0E7FC1-5665-4196-869A-F4A81EE460DF}" type="pres">
      <dgm:prSet presAssocID="{7EB7AE64-8B70-47EF-8E65-BDB0081CC3F7}" presName="spNode" presStyleCnt="0"/>
      <dgm:spPr/>
      <dgm:t>
        <a:bodyPr/>
        <a:lstStyle/>
        <a:p>
          <a:endParaRPr lang="en-US"/>
        </a:p>
      </dgm:t>
    </dgm:pt>
    <dgm:pt modelId="{DE58DD44-8A10-44F5-AF30-3B17B3BC441A}" type="pres">
      <dgm:prSet presAssocID="{78210BC0-26FD-4397-AE67-BE9118F95665}" presName="sibTrans" presStyleLbl="sibTrans1D1" presStyleIdx="2" presStyleCnt="4"/>
      <dgm:spPr/>
      <dgm:t>
        <a:bodyPr/>
        <a:lstStyle/>
        <a:p>
          <a:endParaRPr lang="en-US"/>
        </a:p>
      </dgm:t>
    </dgm:pt>
    <dgm:pt modelId="{45E7E43D-90B0-448D-B43D-C23051FE52A6}" type="pres">
      <dgm:prSet presAssocID="{09E13F9C-317D-4092-A09C-4F18D34F0DCE}" presName="node" presStyleLbl="node1" presStyleIdx="3" presStyleCnt="4" custRadScaleRad="99385" custRadScaleInc="-138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9380EFB-7A95-4BC3-835F-11EF2182087E}" type="pres">
      <dgm:prSet presAssocID="{09E13F9C-317D-4092-A09C-4F18D34F0DCE}" presName="spNode" presStyleCnt="0"/>
      <dgm:spPr/>
      <dgm:t>
        <a:bodyPr/>
        <a:lstStyle/>
        <a:p>
          <a:endParaRPr lang="en-US"/>
        </a:p>
      </dgm:t>
    </dgm:pt>
    <dgm:pt modelId="{23B1CBDB-DA83-4291-9EA4-1E35BC339F5F}" type="pres">
      <dgm:prSet presAssocID="{292B35B8-3446-4696-8437-E4B4C0443B0C}" presName="sibTrans" presStyleLbl="sibTrans1D1" presStyleIdx="3" presStyleCnt="4"/>
      <dgm:spPr/>
      <dgm:t>
        <a:bodyPr/>
        <a:lstStyle/>
        <a:p>
          <a:endParaRPr lang="en-US"/>
        </a:p>
      </dgm:t>
    </dgm:pt>
  </dgm:ptLst>
  <dgm:cxnLst>
    <dgm:cxn modelId="{33EF62D9-C7C6-4C23-9095-5596BBC51B06}" type="presOf" srcId="{78210BC0-26FD-4397-AE67-BE9118F95665}" destId="{DE58DD44-8A10-44F5-AF30-3B17B3BC441A}" srcOrd="0" destOrd="0" presId="urn:microsoft.com/office/officeart/2005/8/layout/cycle5"/>
    <dgm:cxn modelId="{70FB486B-9C28-42C7-B17A-DC11D4674E5F}" type="presOf" srcId="{23123ED8-D51E-4501-95E5-DAF9BBBF7B5B}" destId="{46F22E75-067B-4611-9EB1-D580E5F642FB}" srcOrd="0" destOrd="0" presId="urn:microsoft.com/office/officeart/2005/8/layout/cycle5"/>
    <dgm:cxn modelId="{8349A19A-0680-41C3-8C94-7F6E8269A16B}" type="presOf" srcId="{B899677E-F46A-4CA0-927F-B93B8B0DF3A0}" destId="{AE061FDD-818F-46CD-842B-9DA0635480BA}" srcOrd="0" destOrd="0" presId="urn:microsoft.com/office/officeart/2005/8/layout/cycle5"/>
    <dgm:cxn modelId="{56C3CE73-8CCA-4B1A-BF0F-BC5465C3D944}" type="presOf" srcId="{5F936DB3-0856-4EFA-BA45-95DB7DDB666B}" destId="{CA7558BA-6FF3-431E-B32C-011EF4981AAA}" srcOrd="0" destOrd="0" presId="urn:microsoft.com/office/officeart/2005/8/layout/cycle5"/>
    <dgm:cxn modelId="{2C53E7DC-477B-40D1-B7D1-E929D81902E9}" type="presOf" srcId="{1109E3F5-93B2-44EF-A2F2-9DA345140679}" destId="{3D4DF3C0-2B75-44D5-8864-3A61FB3D7DE6}" srcOrd="0" destOrd="0" presId="urn:microsoft.com/office/officeart/2005/8/layout/cycle5"/>
    <dgm:cxn modelId="{2B81977F-5B2D-4AE8-BACE-B70B71B6D893}" type="presOf" srcId="{292B35B8-3446-4696-8437-E4B4C0443B0C}" destId="{23B1CBDB-DA83-4291-9EA4-1E35BC339F5F}" srcOrd="0" destOrd="0" presId="urn:microsoft.com/office/officeart/2005/8/layout/cycle5"/>
    <dgm:cxn modelId="{5C343123-D7E7-4185-8D69-16535D71B20B}" srcId="{B899677E-F46A-4CA0-927F-B93B8B0DF3A0}" destId="{7EB7AE64-8B70-47EF-8E65-BDB0081CC3F7}" srcOrd="2" destOrd="0" parTransId="{8F1EF0AC-9245-49F4-8E93-E84DA29F8FB5}" sibTransId="{78210BC0-26FD-4397-AE67-BE9118F95665}"/>
    <dgm:cxn modelId="{CDEFEDC5-47B5-481A-ACB7-B6A6498AEE0C}" srcId="{B899677E-F46A-4CA0-927F-B93B8B0DF3A0}" destId="{09E13F9C-317D-4092-A09C-4F18D34F0DCE}" srcOrd="3" destOrd="0" parTransId="{0982B9AD-8F50-4C92-96E0-4FEC4FAE8282}" sibTransId="{292B35B8-3446-4696-8437-E4B4C0443B0C}"/>
    <dgm:cxn modelId="{13A5981D-CC81-4476-A5ED-1D18B03F68DF}" srcId="{B899677E-F46A-4CA0-927F-B93B8B0DF3A0}" destId="{5F936DB3-0856-4EFA-BA45-95DB7DDB666B}" srcOrd="1" destOrd="0" parTransId="{CE7224CA-AF71-4CCF-9D11-E664F585269A}" sibTransId="{23123ED8-D51E-4501-95E5-DAF9BBBF7B5B}"/>
    <dgm:cxn modelId="{8BA6559D-B113-4368-A63A-68D58E89F7B6}" type="presOf" srcId="{09E13F9C-317D-4092-A09C-4F18D34F0DCE}" destId="{45E7E43D-90B0-448D-B43D-C23051FE52A6}" srcOrd="0" destOrd="0" presId="urn:microsoft.com/office/officeart/2005/8/layout/cycle5"/>
    <dgm:cxn modelId="{09A67002-655C-4142-AC77-4C7F1FAB8757}" srcId="{B899677E-F46A-4CA0-927F-B93B8B0DF3A0}" destId="{22AEAD70-5314-4A42-8EC1-5AA48AD13406}" srcOrd="0" destOrd="0" parTransId="{D1903DCC-ECCC-42F2-B73A-C76C0E856421}" sibTransId="{1109E3F5-93B2-44EF-A2F2-9DA345140679}"/>
    <dgm:cxn modelId="{D4DC1C95-7FFA-43CE-9EAA-2A4DD30F522C}" type="presOf" srcId="{7EB7AE64-8B70-47EF-8E65-BDB0081CC3F7}" destId="{2B2CB155-6A3E-4936-B6E8-E3B715844B35}" srcOrd="0" destOrd="0" presId="urn:microsoft.com/office/officeart/2005/8/layout/cycle5"/>
    <dgm:cxn modelId="{4B00B32A-A0B8-4422-9171-08FC0C12383F}" type="presOf" srcId="{22AEAD70-5314-4A42-8EC1-5AA48AD13406}" destId="{B8B50E72-616F-4DBC-8CAA-728C6232EF13}" srcOrd="0" destOrd="0" presId="urn:microsoft.com/office/officeart/2005/8/layout/cycle5"/>
    <dgm:cxn modelId="{1F9B0105-7D15-48DC-B1C7-DC6B70411B2E}" type="presParOf" srcId="{AE061FDD-818F-46CD-842B-9DA0635480BA}" destId="{B8B50E72-616F-4DBC-8CAA-728C6232EF13}" srcOrd="0" destOrd="0" presId="urn:microsoft.com/office/officeart/2005/8/layout/cycle5"/>
    <dgm:cxn modelId="{EAA53336-FDD4-4C31-AC86-D65092AB621C}" type="presParOf" srcId="{AE061FDD-818F-46CD-842B-9DA0635480BA}" destId="{2407C760-80AB-4444-A4A5-F3E5143453F5}" srcOrd="1" destOrd="0" presId="urn:microsoft.com/office/officeart/2005/8/layout/cycle5"/>
    <dgm:cxn modelId="{DAF5DA14-785C-4927-87B7-8DB0A346486A}" type="presParOf" srcId="{AE061FDD-818F-46CD-842B-9DA0635480BA}" destId="{3D4DF3C0-2B75-44D5-8864-3A61FB3D7DE6}" srcOrd="2" destOrd="0" presId="urn:microsoft.com/office/officeart/2005/8/layout/cycle5"/>
    <dgm:cxn modelId="{F91D2B86-9769-415F-A186-A379D439D83B}" type="presParOf" srcId="{AE061FDD-818F-46CD-842B-9DA0635480BA}" destId="{CA7558BA-6FF3-431E-B32C-011EF4981AAA}" srcOrd="3" destOrd="0" presId="urn:microsoft.com/office/officeart/2005/8/layout/cycle5"/>
    <dgm:cxn modelId="{CD8FB546-24F8-45A9-AE9E-F2563CE1DBDA}" type="presParOf" srcId="{AE061FDD-818F-46CD-842B-9DA0635480BA}" destId="{CB19C4C7-42C9-4CCF-BD75-BCE089C8333A}" srcOrd="4" destOrd="0" presId="urn:microsoft.com/office/officeart/2005/8/layout/cycle5"/>
    <dgm:cxn modelId="{EDF74CB5-C8BF-4071-9D5F-61AE160B588C}" type="presParOf" srcId="{AE061FDD-818F-46CD-842B-9DA0635480BA}" destId="{46F22E75-067B-4611-9EB1-D580E5F642FB}" srcOrd="5" destOrd="0" presId="urn:microsoft.com/office/officeart/2005/8/layout/cycle5"/>
    <dgm:cxn modelId="{80AA200A-04F5-4C33-A058-6FB9EBBFAA1C}" type="presParOf" srcId="{AE061FDD-818F-46CD-842B-9DA0635480BA}" destId="{2B2CB155-6A3E-4936-B6E8-E3B715844B35}" srcOrd="6" destOrd="0" presId="urn:microsoft.com/office/officeart/2005/8/layout/cycle5"/>
    <dgm:cxn modelId="{31F88B5B-D9B7-4176-AF37-2C6C59D9982F}" type="presParOf" srcId="{AE061FDD-818F-46CD-842B-9DA0635480BA}" destId="{DE0E7FC1-5665-4196-869A-F4A81EE460DF}" srcOrd="7" destOrd="0" presId="urn:microsoft.com/office/officeart/2005/8/layout/cycle5"/>
    <dgm:cxn modelId="{C10454FB-9C27-4847-91D2-44BA4EF6DFE6}" type="presParOf" srcId="{AE061FDD-818F-46CD-842B-9DA0635480BA}" destId="{DE58DD44-8A10-44F5-AF30-3B17B3BC441A}" srcOrd="8" destOrd="0" presId="urn:microsoft.com/office/officeart/2005/8/layout/cycle5"/>
    <dgm:cxn modelId="{031D8C24-C271-4090-84F5-23BB043EE1EB}" type="presParOf" srcId="{AE061FDD-818F-46CD-842B-9DA0635480BA}" destId="{45E7E43D-90B0-448D-B43D-C23051FE52A6}" srcOrd="9" destOrd="0" presId="urn:microsoft.com/office/officeart/2005/8/layout/cycle5"/>
    <dgm:cxn modelId="{4AF9FC2A-0408-4939-B901-C5F8FAD5B307}" type="presParOf" srcId="{AE061FDD-818F-46CD-842B-9DA0635480BA}" destId="{69380EFB-7A95-4BC3-835F-11EF2182087E}" srcOrd="10" destOrd="0" presId="urn:microsoft.com/office/officeart/2005/8/layout/cycle5"/>
    <dgm:cxn modelId="{F316AB8B-09B0-4107-A1AF-5EB0A46703B4}" type="presParOf" srcId="{AE061FDD-818F-46CD-842B-9DA0635480BA}" destId="{23B1CBDB-DA83-4291-9EA4-1E35BC339F5F}" srcOrd="11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899677E-F46A-4CA0-927F-B93B8B0DF3A0}" type="doc">
      <dgm:prSet loTypeId="urn:microsoft.com/office/officeart/2005/8/layout/cycle5" loCatId="cycle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22AEAD70-5314-4A42-8EC1-5AA48AD13406}">
      <dgm:prSet phldrT="[Text]" custT="1"/>
      <dgm:spPr/>
      <dgm:t>
        <a:bodyPr/>
        <a:lstStyle/>
        <a:p>
          <a:pPr>
            <a:spcAft>
              <a:spcPts val="0"/>
            </a:spcAft>
          </a:pPr>
          <a:r>
            <a:rPr lang="en-US" sz="27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Initiate</a:t>
          </a:r>
          <a:r>
            <a:rPr lang="en-US" sz="2700" b="1" dirty="0" smtClean="0"/>
            <a:t/>
          </a:r>
          <a:br>
            <a:rPr lang="en-US" sz="2700" b="1" dirty="0" smtClean="0"/>
          </a:br>
          <a:r>
            <a:rPr kumimoji="0" lang="en-US" sz="1400" b="0" i="0" u="none" strike="noStrike" cap="none" normalizeH="0" baseline="0" dirty="0" smtClean="0">
              <a:ln/>
              <a:effectLst/>
              <a:latin typeface="Calibri" pitchFamily="34" charset="0"/>
            </a:rPr>
            <a:t>“What is the focus?”</a:t>
          </a:r>
        </a:p>
        <a:p>
          <a:pPr rtl="0">
            <a:spcAft>
              <a:spcPts val="0"/>
            </a:spcAft>
          </a:pPr>
          <a:r>
            <a:rPr lang="en-US" sz="1400" dirty="0" smtClean="0">
              <a:latin typeface="Calibri" pitchFamily="34" charset="0"/>
            </a:rPr>
            <a:t>Aspiring,  focusing</a:t>
          </a:r>
          <a:br>
            <a:rPr lang="en-US" sz="1400" dirty="0" smtClean="0">
              <a:latin typeface="Calibri" pitchFamily="34" charset="0"/>
            </a:rPr>
          </a:br>
          <a:r>
            <a:rPr lang="en-US" sz="1400" dirty="0" smtClean="0">
              <a:latin typeface="Calibri" pitchFamily="34" charset="0"/>
            </a:rPr>
            <a:t>&amp; framing</a:t>
          </a:r>
          <a:endParaRPr kumimoji="0" lang="en-US" sz="1400" b="0" i="0" u="none" strike="noStrike" cap="none" normalizeH="0" baseline="0" dirty="0" smtClean="0">
            <a:ln/>
            <a:effectLst/>
            <a:latin typeface="Calibri" pitchFamily="34" charset="0"/>
          </a:endParaRPr>
        </a:p>
        <a:p>
          <a:pPr rtl="0">
            <a:spcAft>
              <a:spcPts val="0"/>
            </a:spcAft>
          </a:pPr>
          <a:r>
            <a:rPr kumimoji="0" lang="en-US" sz="1400" b="1" i="1" u="none" strike="noStrike" cap="none" normalizeH="0" baseline="0" dirty="0" smtClean="0">
              <a:ln/>
              <a:effectLst/>
              <a:latin typeface="Calibri" pitchFamily="34" charset="0"/>
            </a:rPr>
            <a:t>Clarifying</a:t>
          </a:r>
          <a:endParaRPr lang="en-US" sz="900" dirty="0"/>
        </a:p>
      </dgm:t>
    </dgm:pt>
    <dgm:pt modelId="{D1903DCC-ECCC-42F2-B73A-C76C0E856421}" type="parTrans" cxnId="{09A67002-655C-4142-AC77-4C7F1FAB8757}">
      <dgm:prSet/>
      <dgm:spPr/>
      <dgm:t>
        <a:bodyPr/>
        <a:lstStyle/>
        <a:p>
          <a:endParaRPr lang="en-US"/>
        </a:p>
      </dgm:t>
    </dgm:pt>
    <dgm:pt modelId="{1109E3F5-93B2-44EF-A2F2-9DA345140679}" type="sibTrans" cxnId="{09A67002-655C-4142-AC77-4C7F1FAB8757}">
      <dgm:prSet/>
      <dgm:spPr>
        <a:ln w="50800">
          <a:solidFill>
            <a:schemeClr val="accent2"/>
          </a:solidFill>
        </a:ln>
      </dgm:spPr>
      <dgm:t>
        <a:bodyPr/>
        <a:lstStyle/>
        <a:p>
          <a:endParaRPr lang="en-US"/>
        </a:p>
      </dgm:t>
    </dgm:pt>
    <dgm:pt modelId="{5F936DB3-0856-4EFA-BA45-95DB7DDB666B}">
      <dgm:prSet phldrT="[Text]"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pPr>
            <a:spcAft>
              <a:spcPts val="0"/>
            </a:spcAft>
          </a:pPr>
          <a:r>
            <a:rPr lang="en-US" sz="27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Inquire</a:t>
          </a:r>
          <a:r>
            <a:rPr lang="en-US" sz="2700" b="1" baseline="0" dirty="0" smtClean="0"/>
            <a:t/>
          </a:r>
          <a:br>
            <a:rPr lang="en-US" sz="2700" b="1" baseline="0" dirty="0" smtClean="0"/>
          </a:br>
          <a:r>
            <a:rPr kumimoji="0" lang="en-US" sz="1400" b="0" i="0" u="none" strike="noStrike" cap="none" normalizeH="0" baseline="0" dirty="0" smtClean="0">
              <a:ln/>
              <a:effectLst/>
              <a:latin typeface="Calibri" pitchFamily="34" charset="0"/>
            </a:rPr>
            <a:t>“What gives life?”</a:t>
          </a:r>
        </a:p>
        <a:p>
          <a:pPr rtl="0">
            <a:spcAft>
              <a:spcPts val="0"/>
            </a:spcAft>
          </a:pPr>
          <a:r>
            <a:rPr lang="en-US" sz="1400" dirty="0" smtClean="0">
              <a:latin typeface="Calibri" pitchFamily="34" charset="0"/>
            </a:rPr>
            <a:t>Noticing, valuing</a:t>
          </a:r>
          <a:br>
            <a:rPr lang="en-US" sz="1400" dirty="0" smtClean="0">
              <a:latin typeface="Calibri" pitchFamily="34" charset="0"/>
            </a:rPr>
          </a:br>
          <a:r>
            <a:rPr lang="en-US" sz="1400" dirty="0" smtClean="0">
              <a:latin typeface="Calibri" pitchFamily="34" charset="0"/>
            </a:rPr>
            <a:t>&amp; understanding</a:t>
          </a:r>
          <a:endParaRPr kumimoji="0" lang="en-US" sz="1400" b="0" i="0" u="none" strike="noStrike" cap="none" normalizeH="0" baseline="0" dirty="0" smtClean="0">
            <a:ln/>
            <a:effectLst/>
            <a:latin typeface="Calibri" pitchFamily="34" charset="0"/>
          </a:endParaRPr>
        </a:p>
        <a:p>
          <a:pPr rtl="0">
            <a:spcAft>
              <a:spcPts val="0"/>
            </a:spcAft>
          </a:pPr>
          <a:r>
            <a:rPr kumimoji="0" lang="en-US" sz="1400" b="1" i="1" u="none" strike="noStrike" cap="none" normalizeH="0" baseline="0" dirty="0" smtClean="0">
              <a:ln/>
              <a:effectLst/>
              <a:latin typeface="Calibri" pitchFamily="34" charset="0"/>
            </a:rPr>
            <a:t>Appreciating</a:t>
          </a:r>
          <a:endParaRPr lang="en-US" sz="1400" dirty="0"/>
        </a:p>
      </dgm:t>
    </dgm:pt>
    <dgm:pt modelId="{CE7224CA-AF71-4CCF-9D11-E664F585269A}" type="parTrans" cxnId="{13A5981D-CC81-4476-A5ED-1D18B03F68DF}">
      <dgm:prSet/>
      <dgm:spPr/>
      <dgm:t>
        <a:bodyPr/>
        <a:lstStyle/>
        <a:p>
          <a:endParaRPr lang="en-US"/>
        </a:p>
      </dgm:t>
    </dgm:pt>
    <dgm:pt modelId="{23123ED8-D51E-4501-95E5-DAF9BBBF7B5B}" type="sibTrans" cxnId="{13A5981D-CC81-4476-A5ED-1D18B03F68DF}">
      <dgm:prSet/>
      <dgm:spPr>
        <a:ln w="50800">
          <a:solidFill>
            <a:schemeClr val="accent2"/>
          </a:solidFill>
        </a:ln>
      </dgm:spPr>
      <dgm:t>
        <a:bodyPr/>
        <a:lstStyle/>
        <a:p>
          <a:endParaRPr lang="en-US"/>
        </a:p>
      </dgm:t>
    </dgm:pt>
    <dgm:pt modelId="{7EB7AE64-8B70-47EF-8E65-BDB0081CC3F7}">
      <dgm:prSet phldrT="[Text]" custT="1"/>
      <dgm:spPr>
        <a:solidFill>
          <a:schemeClr val="accent1"/>
        </a:solidFill>
      </dgm:spPr>
      <dgm:t>
        <a:bodyPr/>
        <a:lstStyle/>
        <a:p>
          <a:pPr>
            <a:spcAft>
              <a:spcPts val="0"/>
            </a:spcAft>
          </a:pPr>
          <a:r>
            <a:rPr lang="en-US" sz="27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Imagine</a:t>
          </a:r>
          <a:r>
            <a:rPr lang="en-US" sz="2700" b="1" dirty="0" smtClean="0"/>
            <a:t/>
          </a:r>
          <a:br>
            <a:rPr lang="en-US" sz="2700" b="1" dirty="0" smtClean="0"/>
          </a:br>
          <a:r>
            <a:rPr kumimoji="0" lang="en-US" sz="1400" b="0" i="0" u="none" strike="noStrike" cap="none" normalizeH="0" baseline="0" dirty="0" smtClean="0">
              <a:ln/>
              <a:effectLst/>
              <a:latin typeface="Calibri" pitchFamily="34" charset="0"/>
            </a:rPr>
            <a:t>“What might be?”</a:t>
          </a:r>
        </a:p>
        <a:p>
          <a:pPr rtl="0">
            <a:spcAft>
              <a:spcPts val="0"/>
            </a:spcAft>
          </a:pPr>
          <a:r>
            <a:rPr lang="en-US" sz="1400" dirty="0" smtClean="0">
              <a:latin typeface="Calibri" pitchFamily="34" charset="0"/>
            </a:rPr>
            <a:t>Visualizing, expressing &amp; brainstorming</a:t>
          </a:r>
        </a:p>
        <a:p>
          <a:pPr rtl="0">
            <a:spcAft>
              <a:spcPts val="0"/>
            </a:spcAft>
          </a:pPr>
          <a:r>
            <a:rPr kumimoji="0" lang="en-US" sz="1400" b="1" i="1" u="none" strike="noStrike" cap="none" normalizeH="0" baseline="0" dirty="0" smtClean="0">
              <a:ln/>
              <a:effectLst/>
              <a:latin typeface="Calibri" pitchFamily="34" charset="0"/>
            </a:rPr>
            <a:t>Envisioning</a:t>
          </a:r>
          <a:endParaRPr lang="en-US" sz="1400" dirty="0"/>
        </a:p>
      </dgm:t>
    </dgm:pt>
    <dgm:pt modelId="{8F1EF0AC-9245-49F4-8E93-E84DA29F8FB5}" type="parTrans" cxnId="{5C343123-D7E7-4185-8D69-16535D71B20B}">
      <dgm:prSet/>
      <dgm:spPr/>
      <dgm:t>
        <a:bodyPr/>
        <a:lstStyle/>
        <a:p>
          <a:endParaRPr lang="en-US"/>
        </a:p>
      </dgm:t>
    </dgm:pt>
    <dgm:pt modelId="{78210BC0-26FD-4397-AE67-BE9118F95665}" type="sibTrans" cxnId="{5C343123-D7E7-4185-8D69-16535D71B20B}">
      <dgm:prSet/>
      <dgm:spPr>
        <a:solidFill>
          <a:schemeClr val="bg1"/>
        </a:solidFill>
        <a:ln w="50800">
          <a:solidFill>
            <a:schemeClr val="accent2"/>
          </a:solidFill>
        </a:ln>
      </dgm:spPr>
      <dgm:t>
        <a:bodyPr/>
        <a:lstStyle/>
        <a:p>
          <a:endParaRPr lang="en-US"/>
        </a:p>
      </dgm:t>
    </dgm:pt>
    <dgm:pt modelId="{09E13F9C-317D-4092-A09C-4F18D34F0DCE}">
      <dgm:prSet phldrT="[Text]" custT="1"/>
      <dgm:spPr>
        <a:solidFill>
          <a:schemeClr val="accent3">
            <a:lumMod val="75000"/>
          </a:schemeClr>
        </a:solidFill>
      </dgm:spPr>
      <dgm:t>
        <a:bodyPr/>
        <a:lstStyle/>
        <a:p>
          <a:pPr>
            <a:spcAft>
              <a:spcPts val="0"/>
            </a:spcAft>
          </a:pPr>
          <a:r>
            <a:rPr lang="en-US" sz="2700" b="1" dirty="0" smtClean="0">
              <a:effectLst/>
            </a:rPr>
            <a:t>Innovate</a:t>
          </a:r>
          <a:br>
            <a:rPr lang="en-US" sz="2700" b="1" dirty="0" smtClean="0">
              <a:effectLst/>
            </a:rPr>
          </a:br>
          <a:r>
            <a:rPr kumimoji="0" lang="en-US" sz="1400" b="0" i="0" u="none" strike="noStrike" cap="none" normalizeH="0" baseline="0" dirty="0" smtClean="0">
              <a:ln/>
              <a:effectLst/>
              <a:latin typeface="Calibri" pitchFamily="34" charset="0"/>
            </a:rPr>
            <a:t>“What will be?”</a:t>
          </a:r>
        </a:p>
        <a:p>
          <a:pPr rtl="0">
            <a:spcAft>
              <a:spcPts val="0"/>
            </a:spcAft>
          </a:pPr>
          <a:r>
            <a:rPr kumimoji="0" lang="en-US" sz="1400" b="0" i="0" u="none" strike="noStrike" cap="none" normalizeH="0" baseline="0" dirty="0" smtClean="0">
              <a:ln/>
              <a:effectLst/>
              <a:latin typeface="Calibri" pitchFamily="34" charset="0"/>
            </a:rPr>
            <a:t>Choosing, prototyping &amp; engineering</a:t>
          </a:r>
        </a:p>
        <a:p>
          <a:pPr rtl="0">
            <a:spcAft>
              <a:spcPts val="0"/>
            </a:spcAft>
          </a:pPr>
          <a:r>
            <a:rPr kumimoji="0" lang="en-US" sz="1400" b="1" i="1" u="none" strike="noStrike" cap="none" normalizeH="0" baseline="0" dirty="0" smtClean="0">
              <a:ln/>
              <a:effectLst/>
              <a:latin typeface="Calibri" pitchFamily="34" charset="0"/>
            </a:rPr>
            <a:t>Co-Constructing</a:t>
          </a:r>
          <a:endParaRPr lang="en-US" sz="1400" dirty="0">
            <a:effectLst/>
          </a:endParaRPr>
        </a:p>
      </dgm:t>
    </dgm:pt>
    <dgm:pt modelId="{0982B9AD-8F50-4C92-96E0-4FEC4FAE8282}" type="parTrans" cxnId="{CDEFEDC5-47B5-481A-ACB7-B6A6498AEE0C}">
      <dgm:prSet/>
      <dgm:spPr/>
      <dgm:t>
        <a:bodyPr/>
        <a:lstStyle/>
        <a:p>
          <a:endParaRPr lang="en-US"/>
        </a:p>
      </dgm:t>
    </dgm:pt>
    <dgm:pt modelId="{292B35B8-3446-4696-8437-E4B4C0443B0C}" type="sibTrans" cxnId="{CDEFEDC5-47B5-481A-ACB7-B6A6498AEE0C}">
      <dgm:prSet/>
      <dgm:spPr>
        <a:ln w="50800">
          <a:solidFill>
            <a:schemeClr val="accent2"/>
          </a:solidFill>
        </a:ln>
      </dgm:spPr>
      <dgm:t>
        <a:bodyPr/>
        <a:lstStyle/>
        <a:p>
          <a:endParaRPr lang="en-US"/>
        </a:p>
      </dgm:t>
    </dgm:pt>
    <dgm:pt modelId="{AE061FDD-818F-46CD-842B-9DA0635480BA}" type="pres">
      <dgm:prSet presAssocID="{B899677E-F46A-4CA0-927F-B93B8B0DF3A0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8B50E72-616F-4DBC-8CAA-728C6232EF13}" type="pres">
      <dgm:prSet presAssocID="{22AEAD70-5314-4A42-8EC1-5AA48AD13406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407C760-80AB-4444-A4A5-F3E5143453F5}" type="pres">
      <dgm:prSet presAssocID="{22AEAD70-5314-4A42-8EC1-5AA48AD13406}" presName="spNode" presStyleCnt="0"/>
      <dgm:spPr/>
      <dgm:t>
        <a:bodyPr/>
        <a:lstStyle/>
        <a:p>
          <a:endParaRPr lang="en-US"/>
        </a:p>
      </dgm:t>
    </dgm:pt>
    <dgm:pt modelId="{3D4DF3C0-2B75-44D5-8864-3A61FB3D7DE6}" type="pres">
      <dgm:prSet presAssocID="{1109E3F5-93B2-44EF-A2F2-9DA345140679}" presName="sibTrans" presStyleLbl="sibTrans1D1" presStyleIdx="0" presStyleCnt="4"/>
      <dgm:spPr/>
      <dgm:t>
        <a:bodyPr/>
        <a:lstStyle/>
        <a:p>
          <a:endParaRPr lang="en-US"/>
        </a:p>
      </dgm:t>
    </dgm:pt>
    <dgm:pt modelId="{CA7558BA-6FF3-431E-B32C-011EF4981AAA}" type="pres">
      <dgm:prSet presAssocID="{5F936DB3-0856-4EFA-BA45-95DB7DDB666B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B19C4C7-42C9-4CCF-BD75-BCE089C8333A}" type="pres">
      <dgm:prSet presAssocID="{5F936DB3-0856-4EFA-BA45-95DB7DDB666B}" presName="spNode" presStyleCnt="0"/>
      <dgm:spPr/>
      <dgm:t>
        <a:bodyPr/>
        <a:lstStyle/>
        <a:p>
          <a:endParaRPr lang="en-US"/>
        </a:p>
      </dgm:t>
    </dgm:pt>
    <dgm:pt modelId="{46F22E75-067B-4611-9EB1-D580E5F642FB}" type="pres">
      <dgm:prSet presAssocID="{23123ED8-D51E-4501-95E5-DAF9BBBF7B5B}" presName="sibTrans" presStyleLbl="sibTrans1D1" presStyleIdx="1" presStyleCnt="4"/>
      <dgm:spPr/>
      <dgm:t>
        <a:bodyPr/>
        <a:lstStyle/>
        <a:p>
          <a:endParaRPr lang="en-US"/>
        </a:p>
      </dgm:t>
    </dgm:pt>
    <dgm:pt modelId="{2B2CB155-6A3E-4936-B6E8-E3B715844B35}" type="pres">
      <dgm:prSet presAssocID="{7EB7AE64-8B70-47EF-8E65-BDB0081CC3F7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E0E7FC1-5665-4196-869A-F4A81EE460DF}" type="pres">
      <dgm:prSet presAssocID="{7EB7AE64-8B70-47EF-8E65-BDB0081CC3F7}" presName="spNode" presStyleCnt="0"/>
      <dgm:spPr/>
      <dgm:t>
        <a:bodyPr/>
        <a:lstStyle/>
        <a:p>
          <a:endParaRPr lang="en-US"/>
        </a:p>
      </dgm:t>
    </dgm:pt>
    <dgm:pt modelId="{DE58DD44-8A10-44F5-AF30-3B17B3BC441A}" type="pres">
      <dgm:prSet presAssocID="{78210BC0-26FD-4397-AE67-BE9118F95665}" presName="sibTrans" presStyleLbl="sibTrans1D1" presStyleIdx="2" presStyleCnt="4"/>
      <dgm:spPr/>
      <dgm:t>
        <a:bodyPr/>
        <a:lstStyle/>
        <a:p>
          <a:endParaRPr lang="en-US"/>
        </a:p>
      </dgm:t>
    </dgm:pt>
    <dgm:pt modelId="{45E7E43D-90B0-448D-B43D-C23051FE52A6}" type="pres">
      <dgm:prSet presAssocID="{09E13F9C-317D-4092-A09C-4F18D34F0DCE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9380EFB-7A95-4BC3-835F-11EF2182087E}" type="pres">
      <dgm:prSet presAssocID="{09E13F9C-317D-4092-A09C-4F18D34F0DCE}" presName="spNode" presStyleCnt="0"/>
      <dgm:spPr/>
      <dgm:t>
        <a:bodyPr/>
        <a:lstStyle/>
        <a:p>
          <a:endParaRPr lang="en-US"/>
        </a:p>
      </dgm:t>
    </dgm:pt>
    <dgm:pt modelId="{23B1CBDB-DA83-4291-9EA4-1E35BC339F5F}" type="pres">
      <dgm:prSet presAssocID="{292B35B8-3446-4696-8437-E4B4C0443B0C}" presName="sibTrans" presStyleLbl="sibTrans1D1" presStyleIdx="3" presStyleCnt="4"/>
      <dgm:spPr/>
      <dgm:t>
        <a:bodyPr/>
        <a:lstStyle/>
        <a:p>
          <a:endParaRPr lang="en-US"/>
        </a:p>
      </dgm:t>
    </dgm:pt>
  </dgm:ptLst>
  <dgm:cxnLst>
    <dgm:cxn modelId="{224658C0-A4AD-470F-96E2-23B2E453C83E}" type="presOf" srcId="{7EB7AE64-8B70-47EF-8E65-BDB0081CC3F7}" destId="{2B2CB155-6A3E-4936-B6E8-E3B715844B35}" srcOrd="0" destOrd="0" presId="urn:microsoft.com/office/officeart/2005/8/layout/cycle5"/>
    <dgm:cxn modelId="{09A67002-655C-4142-AC77-4C7F1FAB8757}" srcId="{B899677E-F46A-4CA0-927F-B93B8B0DF3A0}" destId="{22AEAD70-5314-4A42-8EC1-5AA48AD13406}" srcOrd="0" destOrd="0" parTransId="{D1903DCC-ECCC-42F2-B73A-C76C0E856421}" sibTransId="{1109E3F5-93B2-44EF-A2F2-9DA345140679}"/>
    <dgm:cxn modelId="{5C343123-D7E7-4185-8D69-16535D71B20B}" srcId="{B899677E-F46A-4CA0-927F-B93B8B0DF3A0}" destId="{7EB7AE64-8B70-47EF-8E65-BDB0081CC3F7}" srcOrd="2" destOrd="0" parTransId="{8F1EF0AC-9245-49F4-8E93-E84DA29F8FB5}" sibTransId="{78210BC0-26FD-4397-AE67-BE9118F95665}"/>
    <dgm:cxn modelId="{75C9BF24-8411-4BDE-A580-0D4C3988B05E}" type="presOf" srcId="{292B35B8-3446-4696-8437-E4B4C0443B0C}" destId="{23B1CBDB-DA83-4291-9EA4-1E35BC339F5F}" srcOrd="0" destOrd="0" presId="urn:microsoft.com/office/officeart/2005/8/layout/cycle5"/>
    <dgm:cxn modelId="{CDEFEDC5-47B5-481A-ACB7-B6A6498AEE0C}" srcId="{B899677E-F46A-4CA0-927F-B93B8B0DF3A0}" destId="{09E13F9C-317D-4092-A09C-4F18D34F0DCE}" srcOrd="3" destOrd="0" parTransId="{0982B9AD-8F50-4C92-96E0-4FEC4FAE8282}" sibTransId="{292B35B8-3446-4696-8437-E4B4C0443B0C}"/>
    <dgm:cxn modelId="{F4FC9224-2B81-4CCA-857E-759A328A3F7F}" type="presOf" srcId="{09E13F9C-317D-4092-A09C-4F18D34F0DCE}" destId="{45E7E43D-90B0-448D-B43D-C23051FE52A6}" srcOrd="0" destOrd="0" presId="urn:microsoft.com/office/officeart/2005/8/layout/cycle5"/>
    <dgm:cxn modelId="{1D19E756-C9F3-4BC1-A8F7-094C46C5DAC9}" type="presOf" srcId="{78210BC0-26FD-4397-AE67-BE9118F95665}" destId="{DE58DD44-8A10-44F5-AF30-3B17B3BC441A}" srcOrd="0" destOrd="0" presId="urn:microsoft.com/office/officeart/2005/8/layout/cycle5"/>
    <dgm:cxn modelId="{B6418842-FC55-46FA-9C0E-1F0E418F5F68}" type="presOf" srcId="{B899677E-F46A-4CA0-927F-B93B8B0DF3A0}" destId="{AE061FDD-818F-46CD-842B-9DA0635480BA}" srcOrd="0" destOrd="0" presId="urn:microsoft.com/office/officeart/2005/8/layout/cycle5"/>
    <dgm:cxn modelId="{21E975AD-747B-4DFC-B76D-FF96F38553C8}" type="presOf" srcId="{1109E3F5-93B2-44EF-A2F2-9DA345140679}" destId="{3D4DF3C0-2B75-44D5-8864-3A61FB3D7DE6}" srcOrd="0" destOrd="0" presId="urn:microsoft.com/office/officeart/2005/8/layout/cycle5"/>
    <dgm:cxn modelId="{67DDB00B-7C35-4A7A-81D5-AC2B1CD82FF6}" type="presOf" srcId="{22AEAD70-5314-4A42-8EC1-5AA48AD13406}" destId="{B8B50E72-616F-4DBC-8CAA-728C6232EF13}" srcOrd="0" destOrd="0" presId="urn:microsoft.com/office/officeart/2005/8/layout/cycle5"/>
    <dgm:cxn modelId="{13A5981D-CC81-4476-A5ED-1D18B03F68DF}" srcId="{B899677E-F46A-4CA0-927F-B93B8B0DF3A0}" destId="{5F936DB3-0856-4EFA-BA45-95DB7DDB666B}" srcOrd="1" destOrd="0" parTransId="{CE7224CA-AF71-4CCF-9D11-E664F585269A}" sibTransId="{23123ED8-D51E-4501-95E5-DAF9BBBF7B5B}"/>
    <dgm:cxn modelId="{D7A4A4B8-7377-4C6A-B4E1-3EB8BF4DB5D3}" type="presOf" srcId="{23123ED8-D51E-4501-95E5-DAF9BBBF7B5B}" destId="{46F22E75-067B-4611-9EB1-D580E5F642FB}" srcOrd="0" destOrd="0" presId="urn:microsoft.com/office/officeart/2005/8/layout/cycle5"/>
    <dgm:cxn modelId="{1A80765B-8A77-4114-B153-376726AB16A4}" type="presOf" srcId="{5F936DB3-0856-4EFA-BA45-95DB7DDB666B}" destId="{CA7558BA-6FF3-431E-B32C-011EF4981AAA}" srcOrd="0" destOrd="0" presId="urn:microsoft.com/office/officeart/2005/8/layout/cycle5"/>
    <dgm:cxn modelId="{319065B1-FD99-4EE2-9825-0D81AFC3D066}" type="presParOf" srcId="{AE061FDD-818F-46CD-842B-9DA0635480BA}" destId="{B8B50E72-616F-4DBC-8CAA-728C6232EF13}" srcOrd="0" destOrd="0" presId="urn:microsoft.com/office/officeart/2005/8/layout/cycle5"/>
    <dgm:cxn modelId="{EB9CF5E7-FC5F-43A9-9277-AEF7DF99211D}" type="presParOf" srcId="{AE061FDD-818F-46CD-842B-9DA0635480BA}" destId="{2407C760-80AB-4444-A4A5-F3E5143453F5}" srcOrd="1" destOrd="0" presId="urn:microsoft.com/office/officeart/2005/8/layout/cycle5"/>
    <dgm:cxn modelId="{517EA5A0-1AAE-4C9F-852C-E712EEEA7EF4}" type="presParOf" srcId="{AE061FDD-818F-46CD-842B-9DA0635480BA}" destId="{3D4DF3C0-2B75-44D5-8864-3A61FB3D7DE6}" srcOrd="2" destOrd="0" presId="urn:microsoft.com/office/officeart/2005/8/layout/cycle5"/>
    <dgm:cxn modelId="{1AD6894D-0E9B-4360-A76F-07DBF90F375D}" type="presParOf" srcId="{AE061FDD-818F-46CD-842B-9DA0635480BA}" destId="{CA7558BA-6FF3-431E-B32C-011EF4981AAA}" srcOrd="3" destOrd="0" presId="urn:microsoft.com/office/officeart/2005/8/layout/cycle5"/>
    <dgm:cxn modelId="{4D1B505C-2FB4-468D-83C3-A99E52F29583}" type="presParOf" srcId="{AE061FDD-818F-46CD-842B-9DA0635480BA}" destId="{CB19C4C7-42C9-4CCF-BD75-BCE089C8333A}" srcOrd="4" destOrd="0" presId="urn:microsoft.com/office/officeart/2005/8/layout/cycle5"/>
    <dgm:cxn modelId="{B9F79C40-025E-430F-86B5-5DDA3BCE8D37}" type="presParOf" srcId="{AE061FDD-818F-46CD-842B-9DA0635480BA}" destId="{46F22E75-067B-4611-9EB1-D580E5F642FB}" srcOrd="5" destOrd="0" presId="urn:microsoft.com/office/officeart/2005/8/layout/cycle5"/>
    <dgm:cxn modelId="{7D9806F4-5BB9-4DCC-8DF5-6B476A326CCC}" type="presParOf" srcId="{AE061FDD-818F-46CD-842B-9DA0635480BA}" destId="{2B2CB155-6A3E-4936-B6E8-E3B715844B35}" srcOrd="6" destOrd="0" presId="urn:microsoft.com/office/officeart/2005/8/layout/cycle5"/>
    <dgm:cxn modelId="{3C582CD2-44D7-4F51-86AB-0DAF574D7032}" type="presParOf" srcId="{AE061FDD-818F-46CD-842B-9DA0635480BA}" destId="{DE0E7FC1-5665-4196-869A-F4A81EE460DF}" srcOrd="7" destOrd="0" presId="urn:microsoft.com/office/officeart/2005/8/layout/cycle5"/>
    <dgm:cxn modelId="{2847FA77-56C3-4A68-A0B3-7E93275F154D}" type="presParOf" srcId="{AE061FDD-818F-46CD-842B-9DA0635480BA}" destId="{DE58DD44-8A10-44F5-AF30-3B17B3BC441A}" srcOrd="8" destOrd="0" presId="urn:microsoft.com/office/officeart/2005/8/layout/cycle5"/>
    <dgm:cxn modelId="{C578AAEC-7CB0-491C-98E6-9ECBBB9CFDE9}" type="presParOf" srcId="{AE061FDD-818F-46CD-842B-9DA0635480BA}" destId="{45E7E43D-90B0-448D-B43D-C23051FE52A6}" srcOrd="9" destOrd="0" presId="urn:microsoft.com/office/officeart/2005/8/layout/cycle5"/>
    <dgm:cxn modelId="{A4CF30EC-2A40-463F-B9C4-2088AB0465A8}" type="presParOf" srcId="{AE061FDD-818F-46CD-842B-9DA0635480BA}" destId="{69380EFB-7A95-4BC3-835F-11EF2182087E}" srcOrd="10" destOrd="0" presId="urn:microsoft.com/office/officeart/2005/8/layout/cycle5"/>
    <dgm:cxn modelId="{D11306D5-692D-484C-AC1E-85B11897F44A}" type="presParOf" srcId="{AE061FDD-818F-46CD-842B-9DA0635480BA}" destId="{23B1CBDB-DA83-4291-9EA4-1E35BC339F5F}" srcOrd="11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284F1A1-8253-4230-AB6D-80FEF349A234}">
      <dsp:nvSpPr>
        <dsp:cNvPr id="0" name=""/>
        <dsp:cNvSpPr/>
      </dsp:nvSpPr>
      <dsp:spPr>
        <a:xfrm>
          <a:off x="2465709" y="2007879"/>
          <a:ext cx="4212580" cy="4212580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Person</a:t>
          </a:r>
          <a:endParaRPr lang="en-US" sz="4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465709" y="2007879"/>
        <a:ext cx="4212580" cy="4212580"/>
      </dsp:txXfrm>
    </dsp:sp>
    <dsp:sp modelId="{E42AE364-90EF-4582-903F-E5DB0F0D0559}">
      <dsp:nvSpPr>
        <dsp:cNvPr id="0" name=""/>
        <dsp:cNvSpPr/>
      </dsp:nvSpPr>
      <dsp:spPr>
        <a:xfrm>
          <a:off x="3379176" y="461695"/>
          <a:ext cx="2385647" cy="2408016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rPr>
            <a:t>Awareness</a:t>
          </a:r>
          <a:endParaRPr lang="en-US" sz="2400" b="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itchFamily="34" charset="0"/>
          </a:endParaRPr>
        </a:p>
      </dsp:txBody>
      <dsp:txXfrm>
        <a:off x="3379176" y="461695"/>
        <a:ext cx="2385647" cy="2408016"/>
      </dsp:txXfrm>
    </dsp:sp>
    <dsp:sp modelId="{91229C5C-F36F-45C0-B23B-021A11009BF9}">
      <dsp:nvSpPr>
        <dsp:cNvPr id="0" name=""/>
        <dsp:cNvSpPr/>
      </dsp:nvSpPr>
      <dsp:spPr>
        <a:xfrm>
          <a:off x="5492940" y="4130543"/>
          <a:ext cx="2385647" cy="2408016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rPr>
            <a:t>Responsibility</a:t>
          </a:r>
          <a:endParaRPr lang="en-US" sz="2400" b="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itchFamily="34" charset="0"/>
          </a:endParaRPr>
        </a:p>
      </dsp:txBody>
      <dsp:txXfrm>
        <a:off x="5492940" y="4130543"/>
        <a:ext cx="2385647" cy="2408016"/>
      </dsp:txXfrm>
    </dsp:sp>
    <dsp:sp modelId="{6D728B42-5878-4A8F-AF59-BC65ECCA336F}">
      <dsp:nvSpPr>
        <dsp:cNvPr id="0" name=""/>
        <dsp:cNvSpPr/>
      </dsp:nvSpPr>
      <dsp:spPr>
        <a:xfrm>
          <a:off x="1265435" y="4130529"/>
          <a:ext cx="2385647" cy="2408016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rPr>
            <a:t>Choice</a:t>
          </a:r>
          <a:endParaRPr lang="en-US" sz="2400" b="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itchFamily="34" charset="0"/>
          </a:endParaRPr>
        </a:p>
      </dsp:txBody>
      <dsp:txXfrm>
        <a:off x="1265435" y="4130529"/>
        <a:ext cx="2385647" cy="2408016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8B50E72-616F-4DBC-8CAA-728C6232EF13}">
      <dsp:nvSpPr>
        <dsp:cNvPr id="0" name=""/>
        <dsp:cNvSpPr/>
      </dsp:nvSpPr>
      <dsp:spPr>
        <a:xfrm>
          <a:off x="3185256" y="1324"/>
          <a:ext cx="2621086" cy="1703706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27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Initiate</a:t>
          </a:r>
          <a:r>
            <a:rPr lang="en-US" sz="2700" b="1" kern="1200" dirty="0" smtClean="0"/>
            <a:t/>
          </a:r>
          <a:br>
            <a:rPr lang="en-US" sz="2700" b="1" kern="1200" dirty="0" smtClean="0"/>
          </a:br>
          <a:r>
            <a:rPr kumimoji="0" lang="en-US" sz="1400" b="0" i="0" u="none" strike="noStrike" kern="1200" cap="none" normalizeH="0" baseline="0" dirty="0" smtClean="0">
              <a:ln/>
              <a:effectLst/>
              <a:latin typeface="Calibri" pitchFamily="34" charset="0"/>
            </a:rPr>
            <a:t>“What is the focus?”</a:t>
          </a:r>
        </a:p>
        <a:p>
          <a:pPr lvl="0" algn="ctr" defTabSz="1200150" rtl="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1400" kern="1200" dirty="0" smtClean="0">
              <a:latin typeface="Calibri" pitchFamily="34" charset="0"/>
            </a:rPr>
            <a:t>Aspiring,  focusing</a:t>
          </a:r>
          <a:br>
            <a:rPr lang="en-US" sz="1400" kern="1200" dirty="0" smtClean="0">
              <a:latin typeface="Calibri" pitchFamily="34" charset="0"/>
            </a:rPr>
          </a:br>
          <a:r>
            <a:rPr lang="en-US" sz="1400" kern="1200" dirty="0" smtClean="0">
              <a:latin typeface="Calibri" pitchFamily="34" charset="0"/>
            </a:rPr>
            <a:t>&amp; framing</a:t>
          </a:r>
          <a:endParaRPr kumimoji="0" lang="en-US" sz="1400" b="0" i="0" u="none" strike="noStrike" kern="1200" cap="none" normalizeH="0" baseline="0" dirty="0" smtClean="0">
            <a:ln/>
            <a:effectLst/>
            <a:latin typeface="Calibri" pitchFamily="34" charset="0"/>
          </a:endParaRPr>
        </a:p>
        <a:p>
          <a:pPr lvl="0" algn="ctr" defTabSz="1200150" rtl="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kumimoji="0" lang="en-US" sz="1400" b="1" i="1" u="none" strike="noStrike" kern="1200" cap="none" normalizeH="0" baseline="0" dirty="0" smtClean="0">
              <a:ln/>
              <a:effectLst/>
              <a:latin typeface="Calibri" pitchFamily="34" charset="0"/>
            </a:rPr>
            <a:t>Clarifying</a:t>
          </a:r>
          <a:endParaRPr lang="en-US" sz="900" kern="1200" dirty="0"/>
        </a:p>
      </dsp:txBody>
      <dsp:txXfrm>
        <a:off x="3185256" y="1324"/>
        <a:ext cx="2621086" cy="1703706"/>
      </dsp:txXfrm>
    </dsp:sp>
    <dsp:sp modelId="{3D4DF3C0-2B75-44D5-8864-3A61FB3D7DE6}">
      <dsp:nvSpPr>
        <dsp:cNvPr id="0" name=""/>
        <dsp:cNvSpPr/>
      </dsp:nvSpPr>
      <dsp:spPr>
        <a:xfrm>
          <a:off x="2222816" y="853177"/>
          <a:ext cx="4545966" cy="4545966"/>
        </a:xfrm>
        <a:custGeom>
          <a:avLst/>
          <a:gdLst/>
          <a:ahLst/>
          <a:cxnLst/>
          <a:rect l="0" t="0" r="0" b="0"/>
          <a:pathLst>
            <a:path>
              <a:moveTo>
                <a:pt x="3935635" y="723131"/>
              </a:moveTo>
              <a:arcTo wR="2272983" hR="2272983" stAng="19020659" swAng="2302910"/>
            </a:path>
          </a:pathLst>
        </a:custGeom>
        <a:noFill/>
        <a:ln w="50800" cap="flat" cmpd="sng" algn="ctr">
          <a:solidFill>
            <a:schemeClr val="accent2"/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A7558BA-6FF3-431E-B32C-011EF4981AAA}">
      <dsp:nvSpPr>
        <dsp:cNvPr id="0" name=""/>
        <dsp:cNvSpPr/>
      </dsp:nvSpPr>
      <dsp:spPr>
        <a:xfrm>
          <a:off x="5153718" y="3410799"/>
          <a:ext cx="2621086" cy="1703706"/>
        </a:xfrm>
        <a:prstGeom prst="roundRect">
          <a:avLst/>
        </a:prstGeom>
        <a:noFill/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2700" b="1" kern="1200" dirty="0" smtClean="0">
              <a:noFill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Inquire</a:t>
          </a:r>
          <a:r>
            <a:rPr lang="en-US" sz="2700" b="1" kern="1200" baseline="0" dirty="0" smtClean="0">
              <a:noFill/>
            </a:rPr>
            <a:t/>
          </a:r>
          <a:br>
            <a:rPr lang="en-US" sz="2700" b="1" kern="1200" baseline="0" dirty="0" smtClean="0">
              <a:noFill/>
            </a:rPr>
          </a:br>
          <a:r>
            <a:rPr kumimoji="0" lang="en-US" sz="1400" b="0" i="0" u="none" strike="noStrike" kern="1200" cap="none" normalizeH="0" baseline="0" dirty="0" smtClean="0">
              <a:ln/>
              <a:noFill/>
              <a:effectLst/>
              <a:latin typeface="Calibri" pitchFamily="34" charset="0"/>
            </a:rPr>
            <a:t>“What gives life?”</a:t>
          </a:r>
        </a:p>
        <a:p>
          <a:pPr lvl="0" algn="ctr" defTabSz="1200150" rtl="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1400" kern="1200" dirty="0" smtClean="0">
              <a:noFill/>
              <a:latin typeface="Calibri" pitchFamily="34" charset="0"/>
            </a:rPr>
            <a:t>Recognizing, valuing, </a:t>
          </a:r>
          <a:br>
            <a:rPr lang="en-US" sz="1400" kern="1200" dirty="0" smtClean="0">
              <a:noFill/>
              <a:latin typeface="Calibri" pitchFamily="34" charset="0"/>
            </a:rPr>
          </a:br>
          <a:r>
            <a:rPr lang="en-US" sz="1400" kern="1200" dirty="0" smtClean="0">
              <a:noFill/>
              <a:latin typeface="Calibri" pitchFamily="34" charset="0"/>
            </a:rPr>
            <a:t>&amp; celebrating</a:t>
          </a:r>
          <a:endParaRPr kumimoji="0" lang="en-US" sz="1400" b="0" i="0" u="none" strike="noStrike" kern="1200" cap="none" normalizeH="0" baseline="0" dirty="0" smtClean="0">
            <a:ln/>
            <a:noFill/>
            <a:effectLst/>
            <a:latin typeface="Calibri" pitchFamily="34" charset="0"/>
          </a:endParaRPr>
        </a:p>
        <a:p>
          <a:pPr lvl="0" algn="ctr" defTabSz="1200150" rtl="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kumimoji="0" lang="en-US" sz="1400" b="1" i="1" u="none" strike="noStrike" kern="1200" cap="none" normalizeH="0" baseline="0" dirty="0" smtClean="0">
              <a:ln/>
              <a:noFill/>
              <a:effectLst/>
              <a:latin typeface="Calibri" pitchFamily="34" charset="0"/>
            </a:rPr>
            <a:t>Appreciating</a:t>
          </a:r>
          <a:endParaRPr lang="en-US" sz="1400" kern="1200" dirty="0">
            <a:noFill/>
          </a:endParaRPr>
        </a:p>
      </dsp:txBody>
      <dsp:txXfrm>
        <a:off x="5153718" y="3410799"/>
        <a:ext cx="2621086" cy="1703706"/>
      </dsp:txXfrm>
    </dsp:sp>
    <dsp:sp modelId="{46F22E75-067B-4611-9EB1-D580E5F642FB}">
      <dsp:nvSpPr>
        <dsp:cNvPr id="0" name=""/>
        <dsp:cNvSpPr/>
      </dsp:nvSpPr>
      <dsp:spPr>
        <a:xfrm>
          <a:off x="2222816" y="853177"/>
          <a:ext cx="4545966" cy="4545966"/>
        </a:xfrm>
        <a:custGeom>
          <a:avLst/>
          <a:gdLst/>
          <a:ahLst/>
          <a:cxnLst/>
          <a:rect l="0" t="0" r="0" b="0"/>
          <a:pathLst>
            <a:path>
              <a:moveTo>
                <a:pt x="2970738" y="4436219"/>
              </a:moveTo>
              <a:arcTo wR="2272983" hR="2272983" stAng="4327369" swAng="2145263"/>
            </a:path>
          </a:pathLst>
        </a:custGeom>
        <a:noFill/>
        <a:ln w="50800" cap="flat" cmpd="sng" algn="ctr">
          <a:solidFill>
            <a:schemeClr val="accent2"/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B2CB155-6A3E-4936-B6E8-E3B715844B35}">
      <dsp:nvSpPr>
        <dsp:cNvPr id="0" name=""/>
        <dsp:cNvSpPr/>
      </dsp:nvSpPr>
      <dsp:spPr>
        <a:xfrm>
          <a:off x="1216795" y="3410799"/>
          <a:ext cx="2621086" cy="1703706"/>
        </a:xfrm>
        <a:prstGeom prst="roundRect">
          <a:avLst/>
        </a:prstGeom>
        <a:noFill/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2700" b="1" kern="1200" dirty="0" smtClean="0">
              <a:noFill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Imagine</a:t>
          </a:r>
          <a:r>
            <a:rPr lang="en-US" sz="2700" b="1" kern="1200" dirty="0" smtClean="0">
              <a:noFill/>
            </a:rPr>
            <a:t/>
          </a:r>
          <a:br>
            <a:rPr lang="en-US" sz="2700" b="1" kern="1200" dirty="0" smtClean="0">
              <a:noFill/>
            </a:rPr>
          </a:br>
          <a:r>
            <a:rPr kumimoji="0" lang="en-US" sz="1400" b="0" i="0" u="none" strike="noStrike" kern="1200" cap="none" normalizeH="0" baseline="0" dirty="0" smtClean="0">
              <a:ln/>
              <a:noFill/>
              <a:effectLst/>
              <a:latin typeface="Calibri" pitchFamily="34" charset="0"/>
            </a:rPr>
            <a:t>“What might be?”</a:t>
          </a:r>
        </a:p>
        <a:p>
          <a:pPr lvl="0" algn="ctr" defTabSz="1200150" rtl="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1400" kern="1200" dirty="0" smtClean="0">
              <a:noFill/>
              <a:latin typeface="Calibri" pitchFamily="34" charset="0"/>
            </a:rPr>
            <a:t>Dreaming, dialoguing, &amp; choosing</a:t>
          </a:r>
        </a:p>
        <a:p>
          <a:pPr lvl="0" algn="ctr" defTabSz="1200150" rtl="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kumimoji="0" lang="en-US" sz="1400" b="1" i="1" u="none" strike="noStrike" kern="1200" cap="none" normalizeH="0" baseline="0" dirty="0" smtClean="0">
              <a:ln/>
              <a:noFill/>
              <a:effectLst/>
              <a:latin typeface="Calibri" pitchFamily="34" charset="0"/>
            </a:rPr>
            <a:t>Envisioning</a:t>
          </a:r>
          <a:endParaRPr lang="en-US" sz="1400" kern="1200" dirty="0">
            <a:noFill/>
          </a:endParaRPr>
        </a:p>
      </dsp:txBody>
      <dsp:txXfrm>
        <a:off x="1216795" y="3410799"/>
        <a:ext cx="2621086" cy="1703706"/>
      </dsp:txXfrm>
    </dsp:sp>
    <dsp:sp modelId="{DE58DD44-8A10-44F5-AF30-3B17B3BC441A}">
      <dsp:nvSpPr>
        <dsp:cNvPr id="0" name=""/>
        <dsp:cNvSpPr/>
      </dsp:nvSpPr>
      <dsp:spPr>
        <a:xfrm>
          <a:off x="2222816" y="853177"/>
          <a:ext cx="4545966" cy="4545966"/>
        </a:xfrm>
        <a:custGeom>
          <a:avLst/>
          <a:gdLst/>
          <a:ahLst/>
          <a:cxnLst/>
          <a:rect l="0" t="0" r="0" b="0"/>
          <a:pathLst>
            <a:path>
              <a:moveTo>
                <a:pt x="7344" y="2090408"/>
              </a:moveTo>
              <a:arcTo wR="2272983" hR="2272983" stAng="11076431" swAng="2302910"/>
            </a:path>
          </a:pathLst>
        </a:custGeom>
        <a:noFill/>
        <a:ln w="50800" cap="flat" cmpd="sng" algn="ctr">
          <a:solidFill>
            <a:schemeClr val="accent2"/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8B50E72-616F-4DBC-8CAA-728C6232EF13}">
      <dsp:nvSpPr>
        <dsp:cNvPr id="0" name=""/>
        <dsp:cNvSpPr/>
      </dsp:nvSpPr>
      <dsp:spPr>
        <a:xfrm>
          <a:off x="3475025" y="831"/>
          <a:ext cx="2041549" cy="1327007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27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Initiate</a:t>
          </a:r>
          <a:r>
            <a:rPr lang="en-US" sz="2700" b="1" kern="1200" dirty="0" smtClean="0"/>
            <a:t/>
          </a:r>
          <a:br>
            <a:rPr lang="en-US" sz="2700" b="1" kern="1200" dirty="0" smtClean="0"/>
          </a:br>
          <a:r>
            <a:rPr kumimoji="0" lang="en-US" sz="1400" b="0" i="0" u="none" strike="noStrike" kern="1200" cap="none" normalizeH="0" baseline="0" dirty="0" smtClean="0">
              <a:ln/>
              <a:effectLst/>
              <a:latin typeface="Calibri" pitchFamily="34" charset="0"/>
            </a:rPr>
            <a:t>“What is the focus?”</a:t>
          </a:r>
        </a:p>
        <a:p>
          <a:pPr lvl="0" algn="ctr" defTabSz="1200150" rtl="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1400" kern="1200" dirty="0" smtClean="0">
              <a:latin typeface="Calibri" pitchFamily="34" charset="0"/>
            </a:rPr>
            <a:t>Aspiring,  focusing</a:t>
          </a:r>
          <a:br>
            <a:rPr lang="en-US" sz="1400" kern="1200" dirty="0" smtClean="0">
              <a:latin typeface="Calibri" pitchFamily="34" charset="0"/>
            </a:rPr>
          </a:br>
          <a:r>
            <a:rPr lang="en-US" sz="1400" kern="1200" dirty="0" smtClean="0">
              <a:latin typeface="Calibri" pitchFamily="34" charset="0"/>
            </a:rPr>
            <a:t>&amp; framing</a:t>
          </a:r>
          <a:endParaRPr kumimoji="0" lang="en-US" sz="1400" b="0" i="0" u="none" strike="noStrike" kern="1200" cap="none" normalizeH="0" baseline="0" dirty="0" smtClean="0">
            <a:ln/>
            <a:effectLst/>
            <a:latin typeface="Calibri" pitchFamily="34" charset="0"/>
          </a:endParaRPr>
        </a:p>
        <a:p>
          <a:pPr lvl="0" algn="ctr" defTabSz="1200150" rtl="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kumimoji="0" lang="en-US" sz="1400" b="1" i="1" u="none" strike="noStrike" kern="1200" cap="none" normalizeH="0" baseline="0" dirty="0" smtClean="0">
              <a:ln/>
              <a:effectLst/>
              <a:latin typeface="Calibri" pitchFamily="34" charset="0"/>
            </a:rPr>
            <a:t>Clarifying</a:t>
          </a:r>
          <a:endParaRPr lang="en-US" sz="900" kern="1200" dirty="0"/>
        </a:p>
      </dsp:txBody>
      <dsp:txXfrm>
        <a:off x="3475025" y="831"/>
        <a:ext cx="2041549" cy="1327007"/>
      </dsp:txXfrm>
    </dsp:sp>
    <dsp:sp modelId="{3D4DF3C0-2B75-44D5-8864-3A61FB3D7DE6}">
      <dsp:nvSpPr>
        <dsp:cNvPr id="0" name=""/>
        <dsp:cNvSpPr/>
      </dsp:nvSpPr>
      <dsp:spPr>
        <a:xfrm>
          <a:off x="2302635" y="664335"/>
          <a:ext cx="4386329" cy="4386329"/>
        </a:xfrm>
        <a:custGeom>
          <a:avLst/>
          <a:gdLst/>
          <a:ahLst/>
          <a:cxnLst/>
          <a:rect l="0" t="0" r="0" b="0"/>
          <a:pathLst>
            <a:path>
              <a:moveTo>
                <a:pt x="3495999" y="428910"/>
              </a:moveTo>
              <a:arcTo wR="2193164" hR="2193164" stAng="18386667" swAng="1634381"/>
            </a:path>
          </a:pathLst>
        </a:custGeom>
        <a:noFill/>
        <a:ln w="50800" cap="flat" cmpd="sng" algn="ctr">
          <a:solidFill>
            <a:schemeClr val="accent2"/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A7558BA-6FF3-431E-B32C-011EF4981AAA}">
      <dsp:nvSpPr>
        <dsp:cNvPr id="0" name=""/>
        <dsp:cNvSpPr/>
      </dsp:nvSpPr>
      <dsp:spPr>
        <a:xfrm>
          <a:off x="5668189" y="2193996"/>
          <a:ext cx="2041549" cy="1327007"/>
        </a:xfrm>
        <a:prstGeom prst="roundRect">
          <a:avLst/>
        </a:prstGeom>
        <a:solidFill>
          <a:schemeClr val="accent5">
            <a:lumMod val="60000"/>
            <a:lumOff val="4000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27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Inquire</a:t>
          </a:r>
          <a:r>
            <a:rPr lang="en-US" sz="2700" b="1" kern="1200" baseline="0" dirty="0" smtClean="0"/>
            <a:t/>
          </a:r>
          <a:br>
            <a:rPr lang="en-US" sz="2700" b="1" kern="1200" baseline="0" dirty="0" smtClean="0"/>
          </a:br>
          <a:r>
            <a:rPr kumimoji="0" lang="en-US" sz="1400" b="0" i="0" u="none" strike="noStrike" kern="1200" cap="none" normalizeH="0" baseline="0" dirty="0" smtClean="0">
              <a:ln/>
              <a:effectLst/>
              <a:latin typeface="Calibri" pitchFamily="34" charset="0"/>
            </a:rPr>
            <a:t>“What gives life?”</a:t>
          </a:r>
        </a:p>
        <a:p>
          <a:pPr lvl="0" algn="ctr" defTabSz="1200150" rtl="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1400" kern="1200" dirty="0" smtClean="0">
              <a:latin typeface="Calibri" pitchFamily="34" charset="0"/>
            </a:rPr>
            <a:t>Noticing, valuing </a:t>
          </a:r>
          <a:br>
            <a:rPr lang="en-US" sz="1400" kern="1200" dirty="0" smtClean="0">
              <a:latin typeface="Calibri" pitchFamily="34" charset="0"/>
            </a:rPr>
          </a:br>
          <a:r>
            <a:rPr lang="en-US" sz="1400" kern="1200" dirty="0" smtClean="0">
              <a:latin typeface="Calibri" pitchFamily="34" charset="0"/>
            </a:rPr>
            <a:t>&amp; understanding</a:t>
          </a:r>
          <a:endParaRPr kumimoji="0" lang="en-US" sz="1400" b="0" i="0" u="none" strike="noStrike" kern="1200" cap="none" normalizeH="0" baseline="0" dirty="0" smtClean="0">
            <a:ln/>
            <a:effectLst/>
            <a:latin typeface="Calibri" pitchFamily="34" charset="0"/>
          </a:endParaRPr>
        </a:p>
        <a:p>
          <a:pPr lvl="0" algn="ctr" defTabSz="1200150" rtl="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kumimoji="0" lang="en-US" sz="1400" b="1" i="1" u="none" strike="noStrike" kern="1200" cap="none" normalizeH="0" baseline="0" dirty="0" smtClean="0">
              <a:ln/>
              <a:effectLst/>
              <a:latin typeface="Calibri" pitchFamily="34" charset="0"/>
            </a:rPr>
            <a:t>Appreciating</a:t>
          </a:r>
          <a:endParaRPr lang="en-US" sz="1400" kern="1200" dirty="0"/>
        </a:p>
      </dsp:txBody>
      <dsp:txXfrm>
        <a:off x="5668189" y="2193996"/>
        <a:ext cx="2041549" cy="1327007"/>
      </dsp:txXfrm>
    </dsp:sp>
    <dsp:sp modelId="{46F22E75-067B-4611-9EB1-D580E5F642FB}">
      <dsp:nvSpPr>
        <dsp:cNvPr id="0" name=""/>
        <dsp:cNvSpPr/>
      </dsp:nvSpPr>
      <dsp:spPr>
        <a:xfrm>
          <a:off x="2302635" y="664335"/>
          <a:ext cx="4386329" cy="4386329"/>
        </a:xfrm>
        <a:custGeom>
          <a:avLst/>
          <a:gdLst/>
          <a:ahLst/>
          <a:cxnLst/>
          <a:rect l="0" t="0" r="0" b="0"/>
          <a:pathLst>
            <a:path>
              <a:moveTo>
                <a:pt x="4159037" y="3165437"/>
              </a:moveTo>
              <a:arcTo wR="2193164" hR="2193164" stAng="1578952" swAng="1634381"/>
            </a:path>
          </a:pathLst>
        </a:custGeom>
        <a:noFill/>
        <a:ln w="50800" cap="flat" cmpd="sng" algn="ctr">
          <a:solidFill>
            <a:schemeClr val="accent2"/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B2CB155-6A3E-4936-B6E8-E3B715844B35}">
      <dsp:nvSpPr>
        <dsp:cNvPr id="0" name=""/>
        <dsp:cNvSpPr/>
      </dsp:nvSpPr>
      <dsp:spPr>
        <a:xfrm>
          <a:off x="3475025" y="4387160"/>
          <a:ext cx="2041549" cy="1327007"/>
        </a:xfrm>
        <a:prstGeom prst="roundRect">
          <a:avLst/>
        </a:prstGeom>
        <a:noFill/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2700" b="1" kern="1200" dirty="0" smtClean="0">
              <a:noFill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Imagine</a:t>
          </a:r>
          <a:r>
            <a:rPr lang="en-US" sz="2700" b="1" kern="1200" dirty="0" smtClean="0">
              <a:noFill/>
            </a:rPr>
            <a:t/>
          </a:r>
          <a:br>
            <a:rPr lang="en-US" sz="2700" b="1" kern="1200" dirty="0" smtClean="0">
              <a:noFill/>
            </a:rPr>
          </a:br>
          <a:r>
            <a:rPr kumimoji="0" lang="en-US" sz="1400" b="0" i="0" u="none" strike="noStrike" kern="1200" cap="none" normalizeH="0" baseline="0" dirty="0" smtClean="0">
              <a:ln/>
              <a:noFill/>
              <a:effectLst/>
              <a:latin typeface="Calibri" pitchFamily="34" charset="0"/>
            </a:rPr>
            <a:t>“What might be?”</a:t>
          </a:r>
        </a:p>
        <a:p>
          <a:pPr lvl="0" algn="ctr" defTabSz="1200150" rtl="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1400" kern="1200" dirty="0" smtClean="0">
              <a:noFill/>
              <a:latin typeface="Calibri" pitchFamily="34" charset="0"/>
            </a:rPr>
            <a:t>Dreaming, dialoguing, &amp; choosing</a:t>
          </a:r>
        </a:p>
        <a:p>
          <a:pPr lvl="0" algn="ctr" defTabSz="1200150" rtl="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kumimoji="0" lang="en-US" sz="1400" b="1" i="1" u="none" strike="noStrike" kern="1200" cap="none" normalizeH="0" baseline="0" dirty="0" smtClean="0">
              <a:ln/>
              <a:noFill/>
              <a:effectLst/>
              <a:latin typeface="Calibri" pitchFamily="34" charset="0"/>
            </a:rPr>
            <a:t>Envisioning</a:t>
          </a:r>
          <a:endParaRPr lang="en-US" sz="1400" kern="1200" dirty="0">
            <a:noFill/>
          </a:endParaRPr>
        </a:p>
      </dsp:txBody>
      <dsp:txXfrm>
        <a:off x="3475025" y="4387160"/>
        <a:ext cx="2041549" cy="1327007"/>
      </dsp:txXfrm>
    </dsp:sp>
    <dsp:sp modelId="{DE58DD44-8A10-44F5-AF30-3B17B3BC441A}">
      <dsp:nvSpPr>
        <dsp:cNvPr id="0" name=""/>
        <dsp:cNvSpPr/>
      </dsp:nvSpPr>
      <dsp:spPr>
        <a:xfrm>
          <a:off x="2302635" y="664335"/>
          <a:ext cx="4386329" cy="4386329"/>
        </a:xfrm>
        <a:custGeom>
          <a:avLst/>
          <a:gdLst/>
          <a:ahLst/>
          <a:cxnLst/>
          <a:rect l="0" t="0" r="0" b="0"/>
          <a:pathLst>
            <a:path>
              <a:moveTo>
                <a:pt x="890330" y="3957419"/>
              </a:moveTo>
              <a:arcTo wR="2193164" hR="2193164" stAng="7586667" swAng="1634381"/>
            </a:path>
          </a:pathLst>
        </a:custGeom>
        <a:noFill/>
        <a:ln w="50800" cap="flat" cmpd="sng" algn="ctr">
          <a:solidFill>
            <a:schemeClr val="accent2"/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5E7E43D-90B0-448D-B43D-C23051FE52A6}">
      <dsp:nvSpPr>
        <dsp:cNvPr id="0" name=""/>
        <dsp:cNvSpPr/>
      </dsp:nvSpPr>
      <dsp:spPr>
        <a:xfrm>
          <a:off x="1281860" y="2193996"/>
          <a:ext cx="2041549" cy="1327007"/>
        </a:xfrm>
        <a:prstGeom prst="roundRect">
          <a:avLst/>
        </a:prstGeom>
        <a:noFill/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n-US" sz="1400" kern="1200" dirty="0">
            <a:noFill/>
            <a:effectLst/>
          </a:endParaRPr>
        </a:p>
      </dsp:txBody>
      <dsp:txXfrm>
        <a:off x="1281860" y="2193996"/>
        <a:ext cx="2041549" cy="1327007"/>
      </dsp:txXfrm>
    </dsp:sp>
    <dsp:sp modelId="{23B1CBDB-DA83-4291-9EA4-1E35BC339F5F}">
      <dsp:nvSpPr>
        <dsp:cNvPr id="0" name=""/>
        <dsp:cNvSpPr/>
      </dsp:nvSpPr>
      <dsp:spPr>
        <a:xfrm>
          <a:off x="2302635" y="664335"/>
          <a:ext cx="4386329" cy="4386329"/>
        </a:xfrm>
        <a:custGeom>
          <a:avLst/>
          <a:gdLst/>
          <a:ahLst/>
          <a:cxnLst/>
          <a:rect l="0" t="0" r="0" b="0"/>
          <a:pathLst>
            <a:path>
              <a:moveTo>
                <a:pt x="227291" y="1220892"/>
              </a:moveTo>
              <a:arcTo wR="2193164" hR="2193164" stAng="12378952" swAng="1634381"/>
            </a:path>
          </a:pathLst>
        </a:custGeom>
        <a:noFill/>
        <a:ln w="50800" cap="flat" cmpd="sng" algn="ctr">
          <a:solidFill>
            <a:schemeClr val="accent2"/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8B50E72-616F-4DBC-8CAA-728C6232EF13}">
      <dsp:nvSpPr>
        <dsp:cNvPr id="0" name=""/>
        <dsp:cNvSpPr/>
      </dsp:nvSpPr>
      <dsp:spPr>
        <a:xfrm>
          <a:off x="3475025" y="831"/>
          <a:ext cx="2041549" cy="1327007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27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Initiate</a:t>
          </a:r>
          <a:r>
            <a:rPr lang="en-US" sz="2700" b="1" kern="1200" dirty="0" smtClean="0"/>
            <a:t/>
          </a:r>
          <a:br>
            <a:rPr lang="en-US" sz="2700" b="1" kern="1200" dirty="0" smtClean="0"/>
          </a:br>
          <a:r>
            <a:rPr kumimoji="0" lang="en-US" sz="1400" b="0" i="0" u="none" strike="noStrike" kern="1200" cap="none" normalizeH="0" baseline="0" dirty="0" smtClean="0">
              <a:ln/>
              <a:effectLst/>
              <a:latin typeface="Calibri" pitchFamily="34" charset="0"/>
            </a:rPr>
            <a:t>“What is the focus?”</a:t>
          </a:r>
        </a:p>
        <a:p>
          <a:pPr lvl="0" algn="ctr" defTabSz="1200150" rtl="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1400" kern="1200" dirty="0" smtClean="0">
              <a:latin typeface="Calibri" pitchFamily="34" charset="0"/>
            </a:rPr>
            <a:t>Aspiring,  focusing</a:t>
          </a:r>
          <a:br>
            <a:rPr lang="en-US" sz="1400" kern="1200" dirty="0" smtClean="0">
              <a:latin typeface="Calibri" pitchFamily="34" charset="0"/>
            </a:rPr>
          </a:br>
          <a:r>
            <a:rPr lang="en-US" sz="1400" kern="1200" dirty="0" smtClean="0">
              <a:latin typeface="Calibri" pitchFamily="34" charset="0"/>
            </a:rPr>
            <a:t>&amp; framing</a:t>
          </a:r>
          <a:endParaRPr kumimoji="0" lang="en-US" sz="1400" b="0" i="0" u="none" strike="noStrike" kern="1200" cap="none" normalizeH="0" baseline="0" dirty="0" smtClean="0">
            <a:ln/>
            <a:effectLst/>
            <a:latin typeface="Calibri" pitchFamily="34" charset="0"/>
          </a:endParaRPr>
        </a:p>
        <a:p>
          <a:pPr lvl="0" algn="ctr" defTabSz="1200150" rtl="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kumimoji="0" lang="en-US" sz="1400" b="1" i="1" u="none" strike="noStrike" kern="1200" cap="none" normalizeH="0" baseline="0" dirty="0" smtClean="0">
              <a:ln/>
              <a:effectLst/>
              <a:latin typeface="Calibri" pitchFamily="34" charset="0"/>
            </a:rPr>
            <a:t>Clarifying</a:t>
          </a:r>
          <a:endParaRPr lang="en-US" sz="900" kern="1200" dirty="0"/>
        </a:p>
      </dsp:txBody>
      <dsp:txXfrm>
        <a:off x="3475025" y="831"/>
        <a:ext cx="2041549" cy="1327007"/>
      </dsp:txXfrm>
    </dsp:sp>
    <dsp:sp modelId="{3D4DF3C0-2B75-44D5-8864-3A61FB3D7DE6}">
      <dsp:nvSpPr>
        <dsp:cNvPr id="0" name=""/>
        <dsp:cNvSpPr/>
      </dsp:nvSpPr>
      <dsp:spPr>
        <a:xfrm>
          <a:off x="2302635" y="664335"/>
          <a:ext cx="4386329" cy="4386329"/>
        </a:xfrm>
        <a:custGeom>
          <a:avLst/>
          <a:gdLst/>
          <a:ahLst/>
          <a:cxnLst/>
          <a:rect l="0" t="0" r="0" b="0"/>
          <a:pathLst>
            <a:path>
              <a:moveTo>
                <a:pt x="3495999" y="428910"/>
              </a:moveTo>
              <a:arcTo wR="2193164" hR="2193164" stAng="18386667" swAng="1634381"/>
            </a:path>
          </a:pathLst>
        </a:custGeom>
        <a:noFill/>
        <a:ln w="50800" cap="flat" cmpd="sng" algn="ctr">
          <a:solidFill>
            <a:schemeClr val="accent2"/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A7558BA-6FF3-431E-B32C-011EF4981AAA}">
      <dsp:nvSpPr>
        <dsp:cNvPr id="0" name=""/>
        <dsp:cNvSpPr/>
      </dsp:nvSpPr>
      <dsp:spPr>
        <a:xfrm>
          <a:off x="5668189" y="2193996"/>
          <a:ext cx="2041549" cy="1327007"/>
        </a:xfrm>
        <a:prstGeom prst="roundRect">
          <a:avLst/>
        </a:prstGeom>
        <a:solidFill>
          <a:schemeClr val="accent5">
            <a:lumMod val="60000"/>
            <a:lumOff val="4000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27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Inquire</a:t>
          </a:r>
          <a:r>
            <a:rPr lang="en-US" sz="2700" b="1" kern="1200" baseline="0" dirty="0" smtClean="0"/>
            <a:t/>
          </a:r>
          <a:br>
            <a:rPr lang="en-US" sz="2700" b="1" kern="1200" baseline="0" dirty="0" smtClean="0"/>
          </a:br>
          <a:r>
            <a:rPr kumimoji="0" lang="en-US" sz="1400" b="0" i="0" u="none" strike="noStrike" kern="1200" cap="none" normalizeH="0" baseline="0" dirty="0" smtClean="0">
              <a:ln/>
              <a:effectLst/>
              <a:latin typeface="Calibri" pitchFamily="34" charset="0"/>
            </a:rPr>
            <a:t>“What gives life?”</a:t>
          </a:r>
        </a:p>
        <a:p>
          <a:pPr lvl="0" algn="ctr" defTabSz="1200150" rtl="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1400" kern="1200" dirty="0" smtClean="0">
              <a:latin typeface="Calibri" pitchFamily="34" charset="0"/>
            </a:rPr>
            <a:t>Noticing, valuing </a:t>
          </a:r>
          <a:br>
            <a:rPr lang="en-US" sz="1400" kern="1200" dirty="0" smtClean="0">
              <a:latin typeface="Calibri" pitchFamily="34" charset="0"/>
            </a:rPr>
          </a:br>
          <a:r>
            <a:rPr lang="en-US" sz="1400" kern="1200" dirty="0" smtClean="0">
              <a:latin typeface="Calibri" pitchFamily="34" charset="0"/>
            </a:rPr>
            <a:t>&amp; understanding</a:t>
          </a:r>
          <a:endParaRPr kumimoji="0" lang="en-US" sz="1400" b="0" i="0" u="none" strike="noStrike" kern="1200" cap="none" normalizeH="0" baseline="0" dirty="0" smtClean="0">
            <a:ln/>
            <a:effectLst/>
            <a:latin typeface="Calibri" pitchFamily="34" charset="0"/>
          </a:endParaRPr>
        </a:p>
        <a:p>
          <a:pPr lvl="0" algn="ctr" defTabSz="1200150" rtl="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kumimoji="0" lang="en-US" sz="1400" b="1" i="1" u="none" strike="noStrike" kern="1200" cap="none" normalizeH="0" baseline="0" dirty="0" smtClean="0">
              <a:ln/>
              <a:effectLst/>
              <a:latin typeface="Calibri" pitchFamily="34" charset="0"/>
            </a:rPr>
            <a:t>Appreciating</a:t>
          </a:r>
          <a:endParaRPr lang="en-US" sz="1400" kern="1200" dirty="0"/>
        </a:p>
      </dsp:txBody>
      <dsp:txXfrm>
        <a:off x="5668189" y="2193996"/>
        <a:ext cx="2041549" cy="1327007"/>
      </dsp:txXfrm>
    </dsp:sp>
    <dsp:sp modelId="{46F22E75-067B-4611-9EB1-D580E5F642FB}">
      <dsp:nvSpPr>
        <dsp:cNvPr id="0" name=""/>
        <dsp:cNvSpPr/>
      </dsp:nvSpPr>
      <dsp:spPr>
        <a:xfrm>
          <a:off x="2302635" y="664335"/>
          <a:ext cx="4386329" cy="4386329"/>
        </a:xfrm>
        <a:custGeom>
          <a:avLst/>
          <a:gdLst/>
          <a:ahLst/>
          <a:cxnLst/>
          <a:rect l="0" t="0" r="0" b="0"/>
          <a:pathLst>
            <a:path>
              <a:moveTo>
                <a:pt x="4159037" y="3165437"/>
              </a:moveTo>
              <a:arcTo wR="2193164" hR="2193164" stAng="1578952" swAng="1634381"/>
            </a:path>
          </a:pathLst>
        </a:custGeom>
        <a:noFill/>
        <a:ln w="50800" cap="flat" cmpd="sng" algn="ctr">
          <a:solidFill>
            <a:schemeClr val="accent2"/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B2CB155-6A3E-4936-B6E8-E3B715844B35}">
      <dsp:nvSpPr>
        <dsp:cNvPr id="0" name=""/>
        <dsp:cNvSpPr/>
      </dsp:nvSpPr>
      <dsp:spPr>
        <a:xfrm>
          <a:off x="3475025" y="4387160"/>
          <a:ext cx="2041549" cy="1327007"/>
        </a:xfrm>
        <a:prstGeom prst="roundRect">
          <a:avLst/>
        </a:prstGeom>
        <a:solidFill>
          <a:schemeClr val="accent1"/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27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Imagine</a:t>
          </a:r>
          <a:r>
            <a:rPr lang="en-US" sz="2700" b="1" kern="1200" dirty="0" smtClean="0"/>
            <a:t/>
          </a:r>
          <a:br>
            <a:rPr lang="en-US" sz="2700" b="1" kern="1200" dirty="0" smtClean="0"/>
          </a:br>
          <a:r>
            <a:rPr kumimoji="0" lang="en-US" sz="1400" b="0" i="0" u="none" strike="noStrike" kern="1200" cap="none" normalizeH="0" baseline="0" dirty="0" smtClean="0">
              <a:ln/>
              <a:effectLst/>
              <a:latin typeface="Calibri" pitchFamily="34" charset="0"/>
            </a:rPr>
            <a:t>“What might be?”</a:t>
          </a:r>
        </a:p>
        <a:p>
          <a:pPr lvl="0" algn="ctr" defTabSz="1200150" rtl="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1400" kern="1200" dirty="0" smtClean="0">
              <a:latin typeface="Calibri" pitchFamily="34" charset="0"/>
            </a:rPr>
            <a:t>Visualizing, expressing &amp; brainstorming</a:t>
          </a:r>
        </a:p>
        <a:p>
          <a:pPr lvl="0" algn="ctr" defTabSz="1200150" rtl="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kumimoji="0" lang="en-US" sz="1400" b="1" i="1" u="none" strike="noStrike" kern="1200" cap="none" normalizeH="0" baseline="0" dirty="0" smtClean="0">
              <a:ln/>
              <a:effectLst/>
              <a:latin typeface="Calibri" pitchFamily="34" charset="0"/>
            </a:rPr>
            <a:t>Envisioning</a:t>
          </a:r>
          <a:endParaRPr lang="en-US" sz="1400" kern="1200" dirty="0"/>
        </a:p>
      </dsp:txBody>
      <dsp:txXfrm>
        <a:off x="3475025" y="4387160"/>
        <a:ext cx="2041549" cy="1327007"/>
      </dsp:txXfrm>
    </dsp:sp>
    <dsp:sp modelId="{DE58DD44-8A10-44F5-AF30-3B17B3BC441A}">
      <dsp:nvSpPr>
        <dsp:cNvPr id="0" name=""/>
        <dsp:cNvSpPr/>
      </dsp:nvSpPr>
      <dsp:spPr>
        <a:xfrm>
          <a:off x="2319770" y="673443"/>
          <a:ext cx="4386329" cy="4386329"/>
        </a:xfrm>
        <a:custGeom>
          <a:avLst/>
          <a:gdLst/>
          <a:ahLst/>
          <a:cxnLst/>
          <a:rect l="0" t="0" r="0" b="0"/>
          <a:pathLst>
            <a:path>
              <a:moveTo>
                <a:pt x="878687" y="3948761"/>
              </a:moveTo>
              <a:arcTo wR="2193164" hR="2193164" stAng="7609409" swAng="1608293"/>
            </a:path>
          </a:pathLst>
        </a:custGeom>
        <a:noFill/>
        <a:ln w="50800" cap="flat" cmpd="sng" algn="ctr">
          <a:solidFill>
            <a:schemeClr val="accent2"/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5E7E43D-90B0-448D-B43D-C23051FE52A6}">
      <dsp:nvSpPr>
        <dsp:cNvPr id="0" name=""/>
        <dsp:cNvSpPr/>
      </dsp:nvSpPr>
      <dsp:spPr>
        <a:xfrm>
          <a:off x="1295405" y="2209802"/>
          <a:ext cx="2041549" cy="1327007"/>
        </a:xfrm>
        <a:prstGeom prst="roundRect">
          <a:avLst/>
        </a:prstGeom>
        <a:noFill/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n-US" sz="1400" kern="1200" dirty="0">
            <a:noFill/>
            <a:effectLst/>
          </a:endParaRPr>
        </a:p>
      </dsp:txBody>
      <dsp:txXfrm>
        <a:off x="1295405" y="2209802"/>
        <a:ext cx="2041549" cy="1327007"/>
      </dsp:txXfrm>
    </dsp:sp>
    <dsp:sp modelId="{23B1CBDB-DA83-4291-9EA4-1E35BC339F5F}">
      <dsp:nvSpPr>
        <dsp:cNvPr id="0" name=""/>
        <dsp:cNvSpPr/>
      </dsp:nvSpPr>
      <dsp:spPr>
        <a:xfrm>
          <a:off x="2319507" y="655368"/>
          <a:ext cx="4386329" cy="4386329"/>
        </a:xfrm>
        <a:custGeom>
          <a:avLst/>
          <a:gdLst/>
          <a:ahLst/>
          <a:cxnLst/>
          <a:rect l="0" t="0" r="0" b="0"/>
          <a:pathLst>
            <a:path>
              <a:moveTo>
                <a:pt x="216475" y="1243074"/>
              </a:moveTo>
              <a:arcTo wR="2193164" hR="2193164" stAng="12340268" swAng="1641133"/>
            </a:path>
          </a:pathLst>
        </a:custGeom>
        <a:noFill/>
        <a:ln w="50800" cap="flat" cmpd="sng" algn="ctr">
          <a:solidFill>
            <a:schemeClr val="accent2"/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8B50E72-616F-4DBC-8CAA-728C6232EF13}">
      <dsp:nvSpPr>
        <dsp:cNvPr id="0" name=""/>
        <dsp:cNvSpPr/>
      </dsp:nvSpPr>
      <dsp:spPr>
        <a:xfrm>
          <a:off x="3475025" y="831"/>
          <a:ext cx="2041549" cy="1327007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27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Initiate</a:t>
          </a:r>
          <a:r>
            <a:rPr lang="en-US" sz="2700" b="1" kern="1200" dirty="0" smtClean="0"/>
            <a:t/>
          </a:r>
          <a:br>
            <a:rPr lang="en-US" sz="2700" b="1" kern="1200" dirty="0" smtClean="0"/>
          </a:br>
          <a:r>
            <a:rPr kumimoji="0" lang="en-US" sz="1400" b="0" i="0" u="none" strike="noStrike" kern="1200" cap="none" normalizeH="0" baseline="0" dirty="0" smtClean="0">
              <a:ln/>
              <a:effectLst/>
              <a:latin typeface="Calibri" pitchFamily="34" charset="0"/>
            </a:rPr>
            <a:t>“What is the focus?”</a:t>
          </a:r>
        </a:p>
        <a:p>
          <a:pPr lvl="0" algn="ctr" defTabSz="1200150" rtl="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1400" kern="1200" dirty="0" smtClean="0">
              <a:latin typeface="Calibri" pitchFamily="34" charset="0"/>
            </a:rPr>
            <a:t>Aspiring,  focusing</a:t>
          </a:r>
          <a:br>
            <a:rPr lang="en-US" sz="1400" kern="1200" dirty="0" smtClean="0">
              <a:latin typeface="Calibri" pitchFamily="34" charset="0"/>
            </a:rPr>
          </a:br>
          <a:r>
            <a:rPr lang="en-US" sz="1400" kern="1200" dirty="0" smtClean="0">
              <a:latin typeface="Calibri" pitchFamily="34" charset="0"/>
            </a:rPr>
            <a:t>&amp; framing</a:t>
          </a:r>
          <a:endParaRPr kumimoji="0" lang="en-US" sz="1400" b="0" i="0" u="none" strike="noStrike" kern="1200" cap="none" normalizeH="0" baseline="0" dirty="0" smtClean="0">
            <a:ln/>
            <a:effectLst/>
            <a:latin typeface="Calibri" pitchFamily="34" charset="0"/>
          </a:endParaRPr>
        </a:p>
        <a:p>
          <a:pPr lvl="0" algn="ctr" defTabSz="1200150" rtl="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kumimoji="0" lang="en-US" sz="1400" b="1" i="1" u="none" strike="noStrike" kern="1200" cap="none" normalizeH="0" baseline="0" dirty="0" smtClean="0">
              <a:ln/>
              <a:effectLst/>
              <a:latin typeface="Calibri" pitchFamily="34" charset="0"/>
            </a:rPr>
            <a:t>Clarifying</a:t>
          </a:r>
          <a:endParaRPr lang="en-US" sz="900" kern="1200" dirty="0"/>
        </a:p>
      </dsp:txBody>
      <dsp:txXfrm>
        <a:off x="3475025" y="831"/>
        <a:ext cx="2041549" cy="1327007"/>
      </dsp:txXfrm>
    </dsp:sp>
    <dsp:sp modelId="{3D4DF3C0-2B75-44D5-8864-3A61FB3D7DE6}">
      <dsp:nvSpPr>
        <dsp:cNvPr id="0" name=""/>
        <dsp:cNvSpPr/>
      </dsp:nvSpPr>
      <dsp:spPr>
        <a:xfrm>
          <a:off x="2302635" y="664335"/>
          <a:ext cx="4386329" cy="4386329"/>
        </a:xfrm>
        <a:custGeom>
          <a:avLst/>
          <a:gdLst/>
          <a:ahLst/>
          <a:cxnLst/>
          <a:rect l="0" t="0" r="0" b="0"/>
          <a:pathLst>
            <a:path>
              <a:moveTo>
                <a:pt x="3495999" y="428910"/>
              </a:moveTo>
              <a:arcTo wR="2193164" hR="2193164" stAng="18386667" swAng="1634381"/>
            </a:path>
          </a:pathLst>
        </a:custGeom>
        <a:noFill/>
        <a:ln w="50800" cap="flat" cmpd="sng" algn="ctr">
          <a:solidFill>
            <a:schemeClr val="accent2"/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A7558BA-6FF3-431E-B32C-011EF4981AAA}">
      <dsp:nvSpPr>
        <dsp:cNvPr id="0" name=""/>
        <dsp:cNvSpPr/>
      </dsp:nvSpPr>
      <dsp:spPr>
        <a:xfrm>
          <a:off x="5668189" y="2193996"/>
          <a:ext cx="2041549" cy="1327007"/>
        </a:xfrm>
        <a:prstGeom prst="roundRect">
          <a:avLst/>
        </a:prstGeom>
        <a:solidFill>
          <a:schemeClr val="accent5">
            <a:lumMod val="60000"/>
            <a:lumOff val="4000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27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Inquire</a:t>
          </a:r>
          <a:r>
            <a:rPr lang="en-US" sz="2700" b="1" kern="1200" baseline="0" dirty="0" smtClean="0"/>
            <a:t/>
          </a:r>
          <a:br>
            <a:rPr lang="en-US" sz="2700" b="1" kern="1200" baseline="0" dirty="0" smtClean="0"/>
          </a:br>
          <a:r>
            <a:rPr kumimoji="0" lang="en-US" sz="1400" b="0" i="0" u="none" strike="noStrike" kern="1200" cap="none" normalizeH="0" baseline="0" dirty="0" smtClean="0">
              <a:ln/>
              <a:effectLst/>
              <a:latin typeface="Calibri" pitchFamily="34" charset="0"/>
            </a:rPr>
            <a:t>“What gives life?”</a:t>
          </a:r>
        </a:p>
        <a:p>
          <a:pPr lvl="0" algn="ctr" defTabSz="1200150" rtl="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1400" kern="1200" dirty="0" smtClean="0">
              <a:latin typeface="Calibri" pitchFamily="34" charset="0"/>
            </a:rPr>
            <a:t>Noticing, valuing</a:t>
          </a:r>
          <a:br>
            <a:rPr lang="en-US" sz="1400" kern="1200" dirty="0" smtClean="0">
              <a:latin typeface="Calibri" pitchFamily="34" charset="0"/>
            </a:rPr>
          </a:br>
          <a:r>
            <a:rPr lang="en-US" sz="1400" kern="1200" dirty="0" smtClean="0">
              <a:latin typeface="Calibri" pitchFamily="34" charset="0"/>
            </a:rPr>
            <a:t>&amp; understanding</a:t>
          </a:r>
          <a:endParaRPr kumimoji="0" lang="en-US" sz="1400" b="0" i="0" u="none" strike="noStrike" kern="1200" cap="none" normalizeH="0" baseline="0" dirty="0" smtClean="0">
            <a:ln/>
            <a:effectLst/>
            <a:latin typeface="Calibri" pitchFamily="34" charset="0"/>
          </a:endParaRPr>
        </a:p>
        <a:p>
          <a:pPr lvl="0" algn="ctr" defTabSz="1200150" rtl="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kumimoji="0" lang="en-US" sz="1400" b="1" i="1" u="none" strike="noStrike" kern="1200" cap="none" normalizeH="0" baseline="0" dirty="0" smtClean="0">
              <a:ln/>
              <a:effectLst/>
              <a:latin typeface="Calibri" pitchFamily="34" charset="0"/>
            </a:rPr>
            <a:t>Appreciating</a:t>
          </a:r>
          <a:endParaRPr lang="en-US" sz="1400" kern="1200" dirty="0"/>
        </a:p>
      </dsp:txBody>
      <dsp:txXfrm>
        <a:off x="5668189" y="2193996"/>
        <a:ext cx="2041549" cy="1327007"/>
      </dsp:txXfrm>
    </dsp:sp>
    <dsp:sp modelId="{46F22E75-067B-4611-9EB1-D580E5F642FB}">
      <dsp:nvSpPr>
        <dsp:cNvPr id="0" name=""/>
        <dsp:cNvSpPr/>
      </dsp:nvSpPr>
      <dsp:spPr>
        <a:xfrm>
          <a:off x="2302635" y="664335"/>
          <a:ext cx="4386329" cy="4386329"/>
        </a:xfrm>
        <a:custGeom>
          <a:avLst/>
          <a:gdLst/>
          <a:ahLst/>
          <a:cxnLst/>
          <a:rect l="0" t="0" r="0" b="0"/>
          <a:pathLst>
            <a:path>
              <a:moveTo>
                <a:pt x="4159037" y="3165437"/>
              </a:moveTo>
              <a:arcTo wR="2193164" hR="2193164" stAng="1578952" swAng="1634381"/>
            </a:path>
          </a:pathLst>
        </a:custGeom>
        <a:noFill/>
        <a:ln w="50800" cap="flat" cmpd="sng" algn="ctr">
          <a:solidFill>
            <a:schemeClr val="accent2"/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B2CB155-6A3E-4936-B6E8-E3B715844B35}">
      <dsp:nvSpPr>
        <dsp:cNvPr id="0" name=""/>
        <dsp:cNvSpPr/>
      </dsp:nvSpPr>
      <dsp:spPr>
        <a:xfrm>
          <a:off x="3475025" y="4387160"/>
          <a:ext cx="2041549" cy="1327007"/>
        </a:xfrm>
        <a:prstGeom prst="roundRect">
          <a:avLst/>
        </a:prstGeom>
        <a:solidFill>
          <a:schemeClr val="accent1"/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27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Imagine</a:t>
          </a:r>
          <a:r>
            <a:rPr lang="en-US" sz="2700" b="1" kern="1200" dirty="0" smtClean="0"/>
            <a:t/>
          </a:r>
          <a:br>
            <a:rPr lang="en-US" sz="2700" b="1" kern="1200" dirty="0" smtClean="0"/>
          </a:br>
          <a:r>
            <a:rPr kumimoji="0" lang="en-US" sz="1400" b="0" i="0" u="none" strike="noStrike" kern="1200" cap="none" normalizeH="0" baseline="0" dirty="0" smtClean="0">
              <a:ln/>
              <a:effectLst/>
              <a:latin typeface="Calibri" pitchFamily="34" charset="0"/>
            </a:rPr>
            <a:t>“What might be?”</a:t>
          </a:r>
        </a:p>
        <a:p>
          <a:pPr lvl="0" algn="ctr" defTabSz="1200150" rtl="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1400" kern="1200" dirty="0" smtClean="0">
              <a:latin typeface="Calibri" pitchFamily="34" charset="0"/>
            </a:rPr>
            <a:t>Visualizing, expressing &amp; brainstorming</a:t>
          </a:r>
        </a:p>
        <a:p>
          <a:pPr lvl="0" algn="ctr" defTabSz="1200150" rtl="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kumimoji="0" lang="en-US" sz="1400" b="1" i="1" u="none" strike="noStrike" kern="1200" cap="none" normalizeH="0" baseline="0" dirty="0" smtClean="0">
              <a:ln/>
              <a:effectLst/>
              <a:latin typeface="Calibri" pitchFamily="34" charset="0"/>
            </a:rPr>
            <a:t>Envisioning</a:t>
          </a:r>
          <a:endParaRPr lang="en-US" sz="1400" kern="1200" dirty="0"/>
        </a:p>
      </dsp:txBody>
      <dsp:txXfrm>
        <a:off x="3475025" y="4387160"/>
        <a:ext cx="2041549" cy="1327007"/>
      </dsp:txXfrm>
    </dsp:sp>
    <dsp:sp modelId="{DE58DD44-8A10-44F5-AF30-3B17B3BC441A}">
      <dsp:nvSpPr>
        <dsp:cNvPr id="0" name=""/>
        <dsp:cNvSpPr/>
      </dsp:nvSpPr>
      <dsp:spPr>
        <a:xfrm>
          <a:off x="2302635" y="664335"/>
          <a:ext cx="4386329" cy="4386329"/>
        </a:xfrm>
        <a:custGeom>
          <a:avLst/>
          <a:gdLst/>
          <a:ahLst/>
          <a:cxnLst/>
          <a:rect l="0" t="0" r="0" b="0"/>
          <a:pathLst>
            <a:path>
              <a:moveTo>
                <a:pt x="890330" y="3957419"/>
              </a:moveTo>
              <a:arcTo wR="2193164" hR="2193164" stAng="7586667" swAng="1634381"/>
            </a:path>
          </a:pathLst>
        </a:custGeom>
        <a:noFill/>
        <a:ln w="50800" cap="flat" cmpd="sng" algn="ctr">
          <a:solidFill>
            <a:schemeClr val="accent2"/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5E7E43D-90B0-448D-B43D-C23051FE52A6}">
      <dsp:nvSpPr>
        <dsp:cNvPr id="0" name=""/>
        <dsp:cNvSpPr/>
      </dsp:nvSpPr>
      <dsp:spPr>
        <a:xfrm>
          <a:off x="1281860" y="2193996"/>
          <a:ext cx="2041549" cy="1327007"/>
        </a:xfrm>
        <a:prstGeom prst="roundRect">
          <a:avLst/>
        </a:prstGeom>
        <a:solidFill>
          <a:schemeClr val="accent3">
            <a:lumMod val="7500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2700" b="1" kern="1200" dirty="0" smtClean="0">
              <a:effectLst/>
            </a:rPr>
            <a:t>Innovate</a:t>
          </a:r>
          <a:br>
            <a:rPr lang="en-US" sz="2700" b="1" kern="1200" dirty="0" smtClean="0">
              <a:effectLst/>
            </a:rPr>
          </a:br>
          <a:r>
            <a:rPr kumimoji="0" lang="en-US" sz="1400" b="0" i="0" u="none" strike="noStrike" kern="1200" cap="none" normalizeH="0" baseline="0" dirty="0" smtClean="0">
              <a:ln/>
              <a:effectLst/>
              <a:latin typeface="Calibri" pitchFamily="34" charset="0"/>
            </a:rPr>
            <a:t>“What will be?”</a:t>
          </a:r>
        </a:p>
        <a:p>
          <a:pPr lvl="0" algn="ctr" defTabSz="1200150" rtl="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kumimoji="0" lang="en-US" sz="1400" b="0" i="0" u="none" strike="noStrike" kern="1200" cap="none" normalizeH="0" baseline="0" dirty="0" smtClean="0">
              <a:ln/>
              <a:effectLst/>
              <a:latin typeface="Calibri" pitchFamily="34" charset="0"/>
            </a:rPr>
            <a:t>Choosing, prototyping &amp; engineering</a:t>
          </a:r>
        </a:p>
        <a:p>
          <a:pPr lvl="0" algn="ctr" defTabSz="1200150" rtl="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kumimoji="0" lang="en-US" sz="1400" b="1" i="1" u="none" strike="noStrike" kern="1200" cap="none" normalizeH="0" baseline="0" dirty="0" smtClean="0">
              <a:ln/>
              <a:effectLst/>
              <a:latin typeface="Calibri" pitchFamily="34" charset="0"/>
            </a:rPr>
            <a:t>Co-Constructing</a:t>
          </a:r>
          <a:endParaRPr lang="en-US" sz="1400" kern="1200" dirty="0">
            <a:effectLst/>
          </a:endParaRPr>
        </a:p>
      </dsp:txBody>
      <dsp:txXfrm>
        <a:off x="1281860" y="2193996"/>
        <a:ext cx="2041549" cy="1327007"/>
      </dsp:txXfrm>
    </dsp:sp>
    <dsp:sp modelId="{23B1CBDB-DA83-4291-9EA4-1E35BC339F5F}">
      <dsp:nvSpPr>
        <dsp:cNvPr id="0" name=""/>
        <dsp:cNvSpPr/>
      </dsp:nvSpPr>
      <dsp:spPr>
        <a:xfrm>
          <a:off x="2302635" y="664335"/>
          <a:ext cx="4386329" cy="4386329"/>
        </a:xfrm>
        <a:custGeom>
          <a:avLst/>
          <a:gdLst/>
          <a:ahLst/>
          <a:cxnLst/>
          <a:rect l="0" t="0" r="0" b="0"/>
          <a:pathLst>
            <a:path>
              <a:moveTo>
                <a:pt x="227291" y="1220892"/>
              </a:moveTo>
              <a:arcTo wR="2193164" hR="2193164" stAng="12378952" swAng="1634381"/>
            </a:path>
          </a:pathLst>
        </a:custGeom>
        <a:noFill/>
        <a:ln w="50800" cap="flat" cmpd="sng" algn="ctr">
          <a:solidFill>
            <a:schemeClr val="accent2"/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dirty="0" smtClean="0"/>
              <a:t>Beyond the Deficit From: Changing Conversations for School Success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4A70B1-92F9-45F8-B4DF-632180B5BB28}" type="datetimeFigureOut">
              <a:rPr lang="en-US" smtClean="0"/>
              <a:pPr/>
              <a:t>11/13/2012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6248399" y="8685213"/>
            <a:ext cx="608013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2A81A6-E157-4C8C-83DA-02FF0F6140A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62484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dirty="0" smtClean="0"/>
              <a:t>©2012• Bob &amp; Megan Tschannen-Moran • Center for School Transformation </a:t>
            </a:r>
          </a:p>
          <a:p>
            <a:r>
              <a:rPr lang="en-US" dirty="0" smtClean="0"/>
              <a:t>www.schooltransformation.com • bob@schooltransformation.com 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D6CE28-312F-4120-B351-E779133CCF92}" type="datetimeFigureOut">
              <a:rPr lang="en-US" smtClean="0"/>
              <a:pPr/>
              <a:t>11/13/2012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D7F57E-2280-4114-BD14-67EDAFBB827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D7F57E-2280-4114-BD14-67EDAFBB827B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Talk about dancing</a:t>
            </a:r>
            <a:r>
              <a:rPr lang="en-US" baseline="0" dirty="0" smtClean="0"/>
              <a:t> with people in a strength based way – not dancing around them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D7F57E-2280-4114-BD14-67EDAFBB827B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do we put at the center a person,</a:t>
            </a:r>
            <a:r>
              <a:rPr lang="en-US" baseline="0" dirty="0" smtClean="0"/>
              <a:t> test score, initiative? </a:t>
            </a:r>
            <a:endParaRPr lang="en-US" baseline="0" smtClean="0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D7F57E-2280-4114-BD14-67EDAFBB827B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D7F57E-2280-4114-BD14-67EDAFBB827B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D7F57E-2280-4114-BD14-67EDAFBB827B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4ACDADE-9560-4A8C-AC00-DFB247D46801}" type="slidenum">
              <a:rPr lang="en-US"/>
              <a:pPr/>
              <a:t>33</a:t>
            </a:fld>
            <a:endParaRPr lang="en-US"/>
          </a:p>
        </p:txBody>
      </p:sp>
      <p:sp>
        <p:nvSpPr>
          <p:cNvPr id="67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 you can imagine, with all that data collection, through all those conversations, with all those work sessions, we’ve heard a lot of different perspectives. Some have been more positive, others more negative, and some have flat out contradicted each other. But that doesn’t make any of them wrong.</a:t>
            </a:r>
          </a:p>
          <a:p>
            <a:endParaRPr lang="en-US" dirty="0"/>
          </a:p>
          <a:p>
            <a:r>
              <a:rPr lang="en-US" dirty="0"/>
              <a:t>Look at this picture. What do you see? What’s right? We’re both right! And so it is with </a:t>
            </a:r>
            <a:r>
              <a:rPr lang="en-US" dirty="0" err="1" smtClean="0"/>
              <a:t>persepe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err="1" smtClean="0"/>
              <a:t>ctive</a:t>
            </a:r>
            <a:r>
              <a:rPr lang="en-US" dirty="0"/>
              <a:t>.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4ACDADE-9560-4A8C-AC00-DFB247D46801}" type="slidenum">
              <a:rPr lang="en-US"/>
              <a:pPr/>
              <a:t>34</a:t>
            </a:fld>
            <a:endParaRPr lang="en-US"/>
          </a:p>
        </p:txBody>
      </p:sp>
      <p:sp>
        <p:nvSpPr>
          <p:cNvPr id="67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As you can imagine, with all that data collection, through all those conversations, with all those work sessions, we’ve heard a lot of different perspectives. Some have been more positive, others more negative, and some have flat out contradicted each other. But that doesn’t make any of them wrong.</a:t>
            </a:r>
          </a:p>
          <a:p>
            <a:endParaRPr lang="en-US"/>
          </a:p>
          <a:p>
            <a:r>
              <a:rPr lang="en-US"/>
              <a:t>Look at this picture. What do you see? What’s right? We’re both right! And so it is with persepctive.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AF85681-9FF8-4833-8D8C-A0439CC1FADC}" type="slidenum">
              <a:rPr lang="en-US"/>
              <a:pPr/>
              <a:t>46</a:t>
            </a:fld>
            <a:endParaRPr lang="en-US"/>
          </a:p>
        </p:txBody>
      </p:sp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2525" y="692150"/>
            <a:ext cx="4552950" cy="3416300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264025"/>
            <a:ext cx="5029200" cy="4114800"/>
          </a:xfrm>
          <a:prstGeom prst="rect">
            <a:avLst/>
          </a:prstGeom>
          <a:noFill/>
          <a:ln w="12700">
            <a:miter lim="800000"/>
            <a:headEnd/>
            <a:tailEnd/>
          </a:ln>
        </p:spPr>
        <p:txBody>
          <a:bodyPr lIns="90480" tIns="44446" rIns="90480" bIns="44446"/>
          <a:lstStyle/>
          <a:p>
            <a:pPr>
              <a:lnSpc>
                <a:spcPct val="88000"/>
              </a:lnSpc>
            </a:pPr>
            <a:endParaRPr lang="en-US" sz="1800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 dirty="0" smtClean="0"/>
              <a:t>What do you see? What do you wonder? What do you think? Key focus of Quality = Engagement,</a:t>
            </a:r>
            <a:r>
              <a:rPr lang="en-US" sz="1600" b="1" baseline="0" dirty="0" smtClean="0"/>
              <a:t> Being Present, Deeply Connecting to each other. Building Strength based relationships from our first interactions!</a:t>
            </a:r>
            <a:endParaRPr lang="en-US" sz="1600" b="1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790077-D4A5-5943-ACB5-3E222B9919AA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Our</a:t>
            </a:r>
            <a:r>
              <a:rPr lang="en-US" baseline="0" dirty="0" smtClean="0"/>
              <a:t> Conversations – Our Questions Shape the world we live and work in.  Positive affirming conversations help us to  build strength based relationships that are foundation of our works as educators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D7F57E-2280-4114-BD14-67EDAFBB827B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A1950E4-63E7-48E7-B5A9-743EC9CE496F}" type="slidenum">
              <a:rPr lang="en-US"/>
              <a:pPr>
                <a:defRPr/>
              </a:pPr>
              <a:t>6</a:t>
            </a:fld>
            <a:endParaRPr lang="en-US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0412" cy="3429000"/>
          </a:xfrm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4028"/>
            <a:ext cx="5029200" cy="4112927"/>
          </a:xfrm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A8251BE-3E3C-4392-ACDA-55A58998BB4B}" type="slidenum">
              <a:rPr lang="en-US"/>
              <a:pPr/>
              <a:t>7</a:t>
            </a:fld>
            <a:endParaRPr lang="en-US"/>
          </a:p>
        </p:txBody>
      </p:sp>
      <p:sp>
        <p:nvSpPr>
          <p:cNvPr id="16281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3805" y="4343704"/>
            <a:ext cx="5030391" cy="4113892"/>
          </a:xfrm>
          <a:prstGeom prst="rect">
            <a:avLst/>
          </a:prstGeom>
          <a:noFill/>
          <a:ln w="12699">
            <a:miter lim="800000"/>
            <a:headEnd/>
            <a:tailEnd/>
          </a:ln>
        </p:spPr>
        <p:txBody>
          <a:bodyPr lIns="90472" tIns="44442" rIns="90472" bIns="44442"/>
          <a:lstStyle/>
          <a:p>
            <a:r>
              <a:rPr lang="en-US" sz="700" dirty="0" smtClean="0"/>
              <a:t>Notes:</a:t>
            </a:r>
            <a:r>
              <a:rPr lang="en-US" sz="700" baseline="0" dirty="0" smtClean="0"/>
              <a:t> Has anyone been part of a change process that had this impact? Share a few examples…</a:t>
            </a:r>
            <a:endParaRPr lang="en-US" sz="700" dirty="0"/>
          </a:p>
        </p:txBody>
      </p:sp>
      <p:sp>
        <p:nvSpPr>
          <p:cNvPr id="162819" name="Rectangle 3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prstGeom prst="rect">
            <a:avLst/>
          </a:prstGeom>
          <a:noFill/>
          <a:ln w="12699" cap="flat">
            <a:solidFill>
              <a:schemeClr val="tx1"/>
            </a:solidFill>
            <a:miter lim="800000"/>
            <a:headEnd/>
            <a:tailEnd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</a:t>
            </a:r>
            <a:r>
              <a:rPr lang="en-US" baseline="0" dirty="0" smtClean="0"/>
              <a:t> we are focusing on today is developing new ways to encourage and understanding the importance of using a strength based approach with teachers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D7F57E-2280-4114-BD14-67EDAFBB827B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Positive Psychology</a:t>
            </a:r>
            <a:r>
              <a:rPr lang="en-US" baseline="0" dirty="0" smtClean="0"/>
              <a:t> is a growing field of research that is documenting the tremendous impacts of focusing on strengths!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D7F57E-2280-4114-BD14-67EDAFBB827B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D7F57E-2280-4114-BD14-67EDAFBB827B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D7F57E-2280-4114-BD14-67EDAFBB827B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chooltransformation.com/" TargetMode="Externa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045534" y="2667000"/>
            <a:ext cx="7772400" cy="3276600"/>
          </a:xfrm>
        </p:spPr>
        <p:txBody>
          <a:bodyPr anchor="ctr" anchorCtr="0"/>
          <a:lstStyle>
            <a:lvl1pPr>
              <a:defRPr cap="all" baseline="0">
                <a:solidFill>
                  <a:srgbClr val="61565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76200" y="6313182"/>
            <a:ext cx="4754880" cy="365760"/>
          </a:xfrm>
        </p:spPr>
        <p:txBody>
          <a:bodyPr anchor="ctr" anchorCtr="0">
            <a:noAutofit/>
          </a:bodyPr>
          <a:lstStyle>
            <a:lvl1pPr marL="0" indent="0">
              <a:buNone/>
              <a:defRPr sz="2000">
                <a:solidFill>
                  <a:srgbClr val="79455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732252" y="6311396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rgbClr val="79455F"/>
                </a:solidFill>
                <a:hlinkClick r:id="rId2"/>
              </a:rPr>
              <a:t>www.SchoolTransformation.com</a:t>
            </a:r>
            <a:endParaRPr lang="en-US" dirty="0">
              <a:solidFill>
                <a:srgbClr val="79455F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/>
          <a:p>
            <a:fld id="{6B84F12D-3119-4554-B63C-A7BAE9DA85F9}" type="datetimeFigureOut">
              <a:rPr lang="en-US" smtClean="0"/>
              <a:pPr/>
              <a:t>11/13/2012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/>
          <a:lstStyle/>
          <a:p>
            <a:fld id="{740F6C01-CBC2-498A-8069-7E81D178E2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  <a:prstGeom prst="rect">
            <a:avLst/>
          </a:prstGeom>
        </p:spPr>
        <p:txBody>
          <a:bodyPr/>
          <a:lstStyle/>
          <a:p>
            <a:fld id="{6B84F12D-3119-4554-B63C-A7BAE9DA85F9}" type="datetimeFigureOut">
              <a:rPr lang="en-US" smtClean="0"/>
              <a:pPr/>
              <a:t>11/13/2012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rgbClr val="84A8A6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rgbClr val="D4C38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  <a:prstGeom prst="rect">
            <a:avLst/>
          </a:prstGeom>
        </p:spPr>
        <p:txBody>
          <a:bodyPr/>
          <a:lstStyle/>
          <a:p>
            <a:fld id="{740F6C01-CBC2-498A-8069-7E81D178E2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6B84F12D-3119-4554-B63C-A7BAE9DA85F9}" type="datetimeFigureOut">
              <a:rPr lang="en-US" smtClean="0"/>
              <a:pPr/>
              <a:t>11/13/2012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40F6C01-CBC2-498A-8069-7E81D178E2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045534" y="2667000"/>
            <a:ext cx="7772400" cy="3276600"/>
          </a:xfrm>
        </p:spPr>
        <p:txBody>
          <a:bodyPr anchor="ctr" anchorCtr="0"/>
          <a:lstStyle>
            <a:lvl1pPr>
              <a:defRPr cap="all" baseline="0">
                <a:solidFill>
                  <a:srgbClr val="615652"/>
                </a:solidFill>
                <a:latin typeface="Arial" pitchFamily="34" charset="0"/>
                <a:ea typeface="BalanceOT-LightIta" pitchFamily="34" charset="0"/>
                <a:cs typeface="Arial" pitchFamily="34" charset="0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27296" y="6324600"/>
            <a:ext cx="4114800" cy="365760"/>
          </a:xfrm>
        </p:spPr>
        <p:txBody>
          <a:bodyPr vert="horz" wrap="square" tIns="0" bIns="0" anchor="t" anchorCtr="0">
            <a:normAutofit/>
          </a:bodyPr>
          <a:lstStyle>
            <a:lvl1pPr marL="0" indent="0">
              <a:buNone/>
              <a:defRPr sz="2000">
                <a:solidFill>
                  <a:srgbClr val="79455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10125" y="6391275"/>
            <a:ext cx="3190875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 userDrawn="1"/>
        </p:nvSpPr>
        <p:spPr>
          <a:xfrm>
            <a:off x="4953000" y="6324600"/>
            <a:ext cx="4114800" cy="400110"/>
          </a:xfrm>
          <a:prstGeom prst="rect">
            <a:avLst/>
          </a:prstGeom>
          <a:noFill/>
        </p:spPr>
        <p:txBody>
          <a:bodyPr vert="horz" wrap="square" tIns="0" bIns="0" rtlCol="0" anchor="t" anchorCtr="0">
            <a:normAutofit/>
          </a:bodyPr>
          <a:lstStyle/>
          <a:p>
            <a:pPr algn="r"/>
            <a:r>
              <a:rPr lang="en-US" sz="2000" u="none" dirty="0" smtClean="0">
                <a:solidFill>
                  <a:srgbClr val="79455F"/>
                </a:solidFill>
              </a:rPr>
              <a:t>www.SchoolTransformation.com</a:t>
            </a:r>
            <a:endParaRPr lang="en-US" sz="2000" u="none" dirty="0">
              <a:solidFill>
                <a:srgbClr val="79455F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95A8251-30AE-466C-9296-54B595F6174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rgbClr val="61565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rgbClr val="D4C38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rgbClr val="84A8A6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small" baseline="0">
                <a:solidFill>
                  <a:schemeClr val="bg1"/>
                </a:solidFill>
                <a:latin typeface="Cholla Slab OT Regular" pitchFamily="50" charset="0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F95A8251-30AE-466C-9296-54B595F617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rtlCol="0"/>
          <a:lstStyle/>
          <a:p>
            <a:fld id="{F95A8251-30AE-466C-9296-54B595F617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30D7FAD1-8C4E-47D1-A9A0-72AE350DA3B0}" type="datetimeFigureOut">
              <a:rPr lang="en-US" smtClean="0"/>
              <a:pPr/>
              <a:t>11/13/2012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rtlCol="0"/>
          <a:lstStyle/>
          <a:p>
            <a:fld id="{F95A8251-30AE-466C-9296-54B595F6174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rgbClr val="DF9041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rgbClr val="D4C38F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95A8251-30AE-466C-9296-54B595F617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95A8251-30AE-466C-9296-54B595F617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40F6C01-CBC2-498A-8069-7E81D178E22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7FAD1-8C4E-47D1-A9A0-72AE350DA3B0}" type="datetimeFigureOut">
              <a:rPr lang="en-US" smtClean="0"/>
              <a:pPr/>
              <a:t>11/13/2012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95A8251-30AE-466C-9296-54B595F6174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solidFill>
            <a:srgbClr val="D4C38F"/>
          </a:solidFill>
          <a:ln w="50800" cap="sq" cmpd="dbl" algn="ctr">
            <a:solidFill>
              <a:srgbClr val="D4C38F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rgbClr val="D4C38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rgbClr val="9CC3C0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30D7FAD1-8C4E-47D1-A9A0-72AE350DA3B0}" type="datetimeFigureOut">
              <a:rPr lang="en-US" smtClean="0"/>
              <a:pPr/>
              <a:t>11/13/2012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  <a:prstGeom prst="rect">
            <a:avLst/>
          </a:prstGeom>
        </p:spPr>
        <p:txBody>
          <a:bodyPr rtlCol="0"/>
          <a:lstStyle>
            <a:lvl1pPr>
              <a:defRPr sz="2800"/>
            </a:lvl1pPr>
          </a:lstStyle>
          <a:p>
            <a:fld id="{F95A8251-30AE-466C-9296-54B595F6174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7FAD1-8C4E-47D1-A9A0-72AE350DA3B0}" type="datetimeFigureOut">
              <a:rPr lang="en-US" smtClean="0"/>
              <a:pPr/>
              <a:t>11/13/2012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/>
          <a:lstStyle/>
          <a:p>
            <a:fld id="{F95A8251-30AE-466C-9296-54B595F617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30D7FAD1-8C4E-47D1-A9A0-72AE350DA3B0}" type="datetimeFigureOut">
              <a:rPr lang="en-US" smtClean="0"/>
              <a:pPr/>
              <a:t>11/13/2012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rgbClr val="84A8A6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rgbClr val="D4C38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  <a:prstGeom prst="rect">
            <a:avLst/>
          </a:prstGeom>
        </p:spPr>
        <p:txBody>
          <a:bodyPr/>
          <a:lstStyle/>
          <a:p>
            <a:fld id="{F95A8251-30AE-466C-9296-54B595F617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rgbClr val="61565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rgbClr val="D4C38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rgbClr val="84A8A6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>
            <a:noAutofit/>
          </a:bodyPr>
          <a:lstStyle>
            <a:lvl1pPr algn="l">
              <a:buNone/>
              <a:defRPr sz="3800" b="0" cap="small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740F6C01-CBC2-498A-8069-7E81D178E2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rtlCol="0"/>
          <a:lstStyle/>
          <a:p>
            <a:fld id="{740F6C01-CBC2-498A-8069-7E81D178E2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rtlCol="0"/>
          <a:lstStyle/>
          <a:p>
            <a:fld id="{6B84F12D-3119-4554-B63C-A7BAE9DA85F9}" type="datetimeFigureOut">
              <a:rPr lang="en-US" smtClean="0"/>
              <a:pPr/>
              <a:t>11/13/2012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rtlCol="0"/>
          <a:lstStyle/>
          <a:p>
            <a:fld id="{740F6C01-CBC2-498A-8069-7E81D178E22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rgbClr val="DF9041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rgbClr val="D4C38F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40F6C01-CBC2-498A-8069-7E81D178E2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40F6C01-CBC2-498A-8069-7E81D178E2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/>
          <a:p>
            <a:fld id="{6B84F12D-3119-4554-B63C-A7BAE9DA85F9}" type="datetimeFigureOut">
              <a:rPr lang="en-US" smtClean="0"/>
              <a:pPr/>
              <a:t>11/13/2012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40F6C01-CBC2-498A-8069-7E81D178E22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solidFill>
            <a:srgbClr val="D4C38F"/>
          </a:solidFill>
          <a:ln w="50800" cap="sq" cmpd="dbl" algn="ctr">
            <a:solidFill>
              <a:srgbClr val="D4C38F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rgbClr val="D4C38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rgbClr val="9CC3C0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  <a:prstGeom prst="rect">
            <a:avLst/>
          </a:prstGeom>
        </p:spPr>
        <p:txBody>
          <a:bodyPr rtlCol="0"/>
          <a:lstStyle/>
          <a:p>
            <a:fld id="{6B84F12D-3119-4554-B63C-A7BAE9DA85F9}" type="datetimeFigureOut">
              <a:rPr lang="en-US" smtClean="0"/>
              <a:pPr/>
              <a:t>11/13/2012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  <a:prstGeom prst="rect">
            <a:avLst/>
          </a:prstGeom>
        </p:spPr>
        <p:txBody>
          <a:bodyPr rtlCol="0"/>
          <a:lstStyle>
            <a:lvl1pPr>
              <a:defRPr sz="2800"/>
            </a:lvl1pPr>
          </a:lstStyle>
          <a:p>
            <a:fld id="{740F6C01-CBC2-498A-8069-7E81D178E22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  <a:prstGeom prst="rect">
            <a:avLst/>
          </a:prstGeo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rgbClr val="D4C38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rgbClr val="9CC3C0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40F6C01-CBC2-498A-8069-7E81D178E22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 cap="small" baseline="0">
          <a:solidFill>
            <a:srgbClr val="61565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30D7FAD1-8C4E-47D1-A9A0-72AE350DA3B0}" type="datetimeFigureOut">
              <a:rPr lang="en-US" smtClean="0"/>
              <a:pPr/>
              <a:t>11/13/2012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rgbClr val="D4C38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rgbClr val="9CC3C0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F95A8251-30AE-466C-9296-54B595F6174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rgbClr val="61565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e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chooltransformation.com/" TargetMode="External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0" y="2667000"/>
            <a:ext cx="9144000" cy="3276600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>
                <a:solidFill>
                  <a:srgbClr val="513E1B"/>
                </a:solidFill>
              </a:rPr>
              <a:t>Strength Based Coaching: Transforming Conversations, Evoking Change!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>
                <a:solidFill>
                  <a:schemeClr val="tx2">
                    <a:lumMod val="25000"/>
                  </a:schemeClr>
                </a:solidFill>
              </a:rPr>
              <a:t>NAEYC – November 2012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Susan MacDonald and Sara Miller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531352" cy="990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Upside of Strengths-Based Change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3959352" cy="44958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3200" dirty="0" smtClean="0"/>
              <a:t>Discovering and exploring strengths awakens curiosity, engagement, cooperation, and the alignment of organizational systems.</a:t>
            </a:r>
          </a:p>
          <a:p>
            <a:pPr marL="0" indent="0" algn="ctr">
              <a:buNone/>
            </a:pPr>
            <a:r>
              <a:rPr lang="en-US" sz="3200" dirty="0" smtClean="0"/>
              <a:t>It is a better way </a:t>
            </a:r>
            <a:br>
              <a:rPr lang="en-US" sz="3200" dirty="0" smtClean="0"/>
            </a:br>
            <a:r>
              <a:rPr lang="en-US" sz="3200" dirty="0" smtClean="0"/>
              <a:t>to change.</a:t>
            </a:r>
          </a:p>
        </p:txBody>
      </p:sp>
      <p:pic>
        <p:nvPicPr>
          <p:cNvPr id="4" name="Picture 1030" descr="HappinessCov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1752600"/>
            <a:ext cx="3223719" cy="4389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Transformational Paradigm</a:t>
            </a:r>
            <a:endParaRPr lang="en-US" dirty="0"/>
          </a:p>
        </p:txBody>
      </p:sp>
      <p:sp>
        <p:nvSpPr>
          <p:cNvPr id="4" name="Content Placeholder 3"/>
          <p:cNvSpPr txBox="1">
            <a:spLocks noGrp="1"/>
          </p:cNvSpPr>
          <p:nvPr>
            <p:ph sz="quarter" idx="1"/>
          </p:nvPr>
        </p:nvSpPr>
        <p:spPr>
          <a:xfrm>
            <a:off x="2286000" y="1981200"/>
            <a:ext cx="6553200" cy="4121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n-US" sz="800" dirty="0" smtClean="0">
              <a:latin typeface="Tahoma" charset="0"/>
              <a:cs typeface="Courier New" pitchFamily="49" charset="0"/>
            </a:endParaRPr>
          </a:p>
          <a:p>
            <a:pPr marL="450850" lvl="0" indent="-450850"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latin typeface="Tahoma" charset="0"/>
                <a:cs typeface="Tahoma" charset="0"/>
              </a:rPr>
              <a:t>Celebrating Current Areas of Strength</a:t>
            </a:r>
          </a:p>
          <a:p>
            <a:pPr marL="450850" lvl="0" indent="-450850" fontAlgn="base">
              <a:spcBef>
                <a:spcPct val="0"/>
              </a:spcBef>
              <a:spcAft>
                <a:spcPct val="0"/>
              </a:spcAft>
              <a:buNone/>
            </a:pPr>
            <a:endParaRPr lang="en-US" sz="2800" dirty="0" smtClean="0">
              <a:latin typeface="Tahoma" charset="0"/>
              <a:cs typeface="Tahoma" charset="0"/>
            </a:endParaRPr>
          </a:p>
          <a:p>
            <a:pPr marL="450850" lvl="0" indent="-450850"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latin typeface="Tahoma" charset="0"/>
                <a:cs typeface="Tahoma" charset="0"/>
              </a:rPr>
              <a:t>Discovering</a:t>
            </a:r>
            <a:r>
              <a:rPr lang="en-US" sz="2800" dirty="0" smtClean="0">
                <a:latin typeface="Tahoma" charset="0"/>
                <a:cs typeface="Courier New" pitchFamily="49" charset="0"/>
              </a:rPr>
              <a:t> </a:t>
            </a:r>
            <a:r>
              <a:rPr lang="en-US" sz="2800" dirty="0" smtClean="0">
                <a:latin typeface="Tahoma" charset="0"/>
                <a:cs typeface="Tahoma" charset="0"/>
              </a:rPr>
              <a:t>Root Causes of Success</a:t>
            </a:r>
            <a:endParaRPr lang="en-US" sz="2800" dirty="0" smtClean="0">
              <a:latin typeface="Tahoma" charset="0"/>
              <a:cs typeface="Courier New" pitchFamily="49" charset="0"/>
            </a:endParaRPr>
          </a:p>
          <a:p>
            <a:pPr marL="450850" lvl="0" indent="-45085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2800" dirty="0" smtClean="0">
                <a:latin typeface="Tahoma" charset="0"/>
                <a:cs typeface="Courier New" pitchFamily="49" charset="0"/>
              </a:rPr>
              <a:t> </a:t>
            </a:r>
          </a:p>
          <a:p>
            <a:pPr marL="450850" lvl="0" indent="-450850"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latin typeface="Tahoma" charset="0"/>
                <a:cs typeface="Tahoma" charset="0"/>
              </a:rPr>
              <a:t>Envisioning</a:t>
            </a:r>
            <a:r>
              <a:rPr lang="en-US" sz="2800" dirty="0" smtClean="0">
                <a:latin typeface="Tahoma" charset="0"/>
                <a:cs typeface="Courier New" pitchFamily="49" charset="0"/>
              </a:rPr>
              <a:t> </a:t>
            </a:r>
            <a:r>
              <a:rPr lang="en-US" sz="2800" dirty="0" smtClean="0">
                <a:latin typeface="Tahoma" charset="0"/>
                <a:cs typeface="Tahoma" charset="0"/>
              </a:rPr>
              <a:t>New Possibilities</a:t>
            </a:r>
            <a:endParaRPr lang="en-US" sz="2800" dirty="0" smtClean="0">
              <a:latin typeface="Tahoma" charset="0"/>
              <a:cs typeface="Courier New" pitchFamily="49" charset="0"/>
            </a:endParaRPr>
          </a:p>
          <a:p>
            <a:pPr marL="450850" lvl="0" indent="-450850" fontAlgn="base">
              <a:spcBef>
                <a:spcPct val="0"/>
              </a:spcBef>
              <a:spcAft>
                <a:spcPct val="0"/>
              </a:spcAft>
            </a:pPr>
            <a:endParaRPr lang="en-US" sz="3200" dirty="0" smtClean="0">
              <a:latin typeface="Tahoma" charset="0"/>
              <a:cs typeface="Tahoma" charset="0"/>
            </a:endParaRPr>
          </a:p>
          <a:p>
            <a:pPr marL="450850" lvl="0" indent="-450850"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latin typeface="Tahoma" charset="0"/>
                <a:cs typeface="Tahoma" charset="0"/>
              </a:rPr>
              <a:t>Innovating</a:t>
            </a:r>
            <a:r>
              <a:rPr lang="en-US" sz="2800" dirty="0" smtClean="0">
                <a:latin typeface="Tahoma" charset="0"/>
                <a:cs typeface="Courier New" pitchFamily="49" charset="0"/>
              </a:rPr>
              <a:t> around </a:t>
            </a:r>
            <a:r>
              <a:rPr lang="en-US" sz="2800" dirty="0" smtClean="0">
                <a:latin typeface="Tahoma" charset="0"/>
                <a:cs typeface="Tahoma" charset="0"/>
              </a:rPr>
              <a:t>What Brings Energy and Life</a:t>
            </a:r>
            <a:endParaRPr lang="en-US" sz="2800" b="1" dirty="0" smtClean="0">
              <a:latin typeface="Tahoma" charset="0"/>
              <a:cs typeface="Courier New" pitchFamily="49" charset="0"/>
            </a:endParaRPr>
          </a:p>
          <a:p>
            <a:endParaRPr lang="en-US" sz="2000" dirty="0"/>
          </a:p>
        </p:txBody>
      </p:sp>
      <p:pic>
        <p:nvPicPr>
          <p:cNvPr id="5" name="Picture 6" descr="arrow green up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762000" y="2971800"/>
            <a:ext cx="1005840" cy="2052737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0"/>
            <a:ext cx="8153400" cy="12192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Core Assumptions of Appreciative Inquiry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What we focus on becomes our reality</a:t>
            </a:r>
          </a:p>
          <a:p>
            <a:r>
              <a:rPr lang="en-US" sz="3200" dirty="0" smtClean="0"/>
              <a:t>Vitality is always there to be discovered</a:t>
            </a:r>
          </a:p>
          <a:p>
            <a:r>
              <a:rPr lang="en-US" sz="3200" dirty="0" smtClean="0"/>
              <a:t>Asking questions influences those who answer; our questions are fateful</a:t>
            </a:r>
          </a:p>
          <a:p>
            <a:r>
              <a:rPr lang="en-US" sz="3200" dirty="0" smtClean="0"/>
              <a:t>People increase their confidence for change when they build on what they know.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3886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smtClean="0"/>
              <a:t>“The sparkle of good feelings awakens motivation to change.”</a:t>
            </a:r>
          </a:p>
          <a:p>
            <a:pPr marL="0" indent="0">
              <a:buNone/>
            </a:pPr>
            <a:endParaRPr lang="en-US" sz="3600" dirty="0" smtClean="0"/>
          </a:p>
          <a:p>
            <a:pPr marL="0" indent="0" algn="r">
              <a:buNone/>
            </a:pPr>
            <a:r>
              <a:rPr lang="en-US" sz="3600" i="1" dirty="0" smtClean="0"/>
              <a:t>~ Barbara Fredrickson</a:t>
            </a:r>
            <a:endParaRPr lang="en-US" sz="3600" i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Appreciation Matters</a:t>
            </a:r>
            <a:endParaRPr lang="en-US" dirty="0"/>
          </a:p>
        </p:txBody>
      </p:sp>
      <p:pic>
        <p:nvPicPr>
          <p:cNvPr id="5" name="Picture 4" descr="Gold_Fish_Jumpin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4038600"/>
            <a:ext cx="4254468" cy="283464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534400" cy="990600"/>
          </a:xfrm>
        </p:spPr>
        <p:txBody>
          <a:bodyPr>
            <a:normAutofit/>
          </a:bodyPr>
          <a:lstStyle/>
          <a:p>
            <a:r>
              <a:rPr lang="en-US" dirty="0" smtClean="0"/>
              <a:t>Why It’s Good To Feel Good</a:t>
            </a:r>
            <a:endParaRPr lang="en-US" dirty="0"/>
          </a:p>
        </p:txBody>
      </p:sp>
      <p:sp>
        <p:nvSpPr>
          <p:cNvPr id="3" name="AutoShape 3"/>
          <p:cNvSpPr>
            <a:spLocks noChangeArrowheads="1"/>
          </p:cNvSpPr>
          <p:nvPr/>
        </p:nvSpPr>
        <p:spPr bwMode="auto">
          <a:xfrm>
            <a:off x="914400" y="1676400"/>
            <a:ext cx="7239000" cy="4953000"/>
          </a:xfrm>
          <a:prstGeom prst="triangle">
            <a:avLst>
              <a:gd name="adj" fmla="val 50000"/>
            </a:avLst>
          </a:prstGeom>
          <a:solidFill>
            <a:srgbClr val="79455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866900" y="6154372"/>
            <a:ext cx="5334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b="1" dirty="0">
                <a:solidFill>
                  <a:schemeClr val="bg1"/>
                </a:solidFill>
              </a:rPr>
              <a:t>Positive Attention in the </a:t>
            </a:r>
            <a:r>
              <a:rPr lang="en-US" b="1" dirty="0" smtClean="0">
                <a:solidFill>
                  <a:schemeClr val="bg1"/>
                </a:solidFill>
              </a:rPr>
              <a:t>Present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5" name="AutoShape 5"/>
          <p:cNvSpPr>
            <a:spLocks noChangeAspect="1" noChangeArrowheads="1"/>
          </p:cNvSpPr>
          <p:nvPr/>
        </p:nvSpPr>
        <p:spPr bwMode="auto">
          <a:xfrm>
            <a:off x="1452563" y="1676400"/>
            <a:ext cx="6161088" cy="4216400"/>
          </a:xfrm>
          <a:prstGeom prst="triangle">
            <a:avLst>
              <a:gd name="adj" fmla="val 50000"/>
            </a:avLst>
          </a:prstGeom>
          <a:solidFill>
            <a:srgbClr val="D4C38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1866900" y="5441585"/>
            <a:ext cx="5334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b="1" dirty="0">
                <a:solidFill>
                  <a:schemeClr val="accent6"/>
                </a:solidFill>
              </a:rPr>
              <a:t>Positive Anticipation of the </a:t>
            </a:r>
            <a:r>
              <a:rPr lang="en-US" b="1" dirty="0" smtClean="0">
                <a:solidFill>
                  <a:schemeClr val="accent6"/>
                </a:solidFill>
              </a:rPr>
              <a:t>Future</a:t>
            </a:r>
            <a:endParaRPr lang="en-US" b="1" dirty="0">
              <a:solidFill>
                <a:schemeClr val="accent6"/>
              </a:solidFill>
            </a:endParaRPr>
          </a:p>
        </p:txBody>
      </p:sp>
      <p:sp>
        <p:nvSpPr>
          <p:cNvPr id="7" name="AutoShape 7"/>
          <p:cNvSpPr>
            <a:spLocks noChangeAspect="1" noChangeArrowheads="1"/>
          </p:cNvSpPr>
          <p:nvPr/>
        </p:nvSpPr>
        <p:spPr bwMode="auto">
          <a:xfrm>
            <a:off x="1914525" y="1676400"/>
            <a:ext cx="5237163" cy="3584575"/>
          </a:xfrm>
          <a:prstGeom prst="triangle">
            <a:avLst>
              <a:gd name="adj" fmla="val 50000"/>
            </a:avLst>
          </a:prstGeom>
          <a:solidFill>
            <a:srgbClr val="84A8A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1866900" y="4782772"/>
            <a:ext cx="5334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b="1" dirty="0">
                <a:solidFill>
                  <a:schemeClr val="bg1"/>
                </a:solidFill>
              </a:rPr>
              <a:t>Positive Questions &amp; </a:t>
            </a:r>
            <a:r>
              <a:rPr lang="en-US" b="1" dirty="0" smtClean="0">
                <a:solidFill>
                  <a:schemeClr val="bg1"/>
                </a:solidFill>
              </a:rPr>
              <a:t>Reflections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9" name="AutoShape 9"/>
          <p:cNvSpPr>
            <a:spLocks noChangeAspect="1" noChangeArrowheads="1"/>
          </p:cNvSpPr>
          <p:nvPr/>
        </p:nvSpPr>
        <p:spPr bwMode="auto">
          <a:xfrm>
            <a:off x="2395538" y="1673225"/>
            <a:ext cx="4278313" cy="2927350"/>
          </a:xfrm>
          <a:prstGeom prst="triangle">
            <a:avLst>
              <a:gd name="adj" fmla="val 50000"/>
            </a:avLst>
          </a:prstGeom>
          <a:solidFill>
            <a:srgbClr val="FFFF85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AutoShape 10"/>
          <p:cNvSpPr>
            <a:spLocks noChangeArrowheads="1"/>
          </p:cNvSpPr>
          <p:nvPr/>
        </p:nvSpPr>
        <p:spPr bwMode="auto">
          <a:xfrm>
            <a:off x="2921000" y="1600200"/>
            <a:ext cx="3227388" cy="2286000"/>
          </a:xfrm>
          <a:prstGeom prst="triangle">
            <a:avLst>
              <a:gd name="adj" fmla="val 50000"/>
            </a:avLst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1866900" y="4096972"/>
            <a:ext cx="5334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600" b="1" dirty="0">
                <a:solidFill>
                  <a:schemeClr val="accent6"/>
                </a:solidFill>
              </a:rPr>
              <a:t>Positive Conversations &amp; </a:t>
            </a:r>
            <a:r>
              <a:rPr lang="en-US" sz="1600" b="1" dirty="0" smtClean="0">
                <a:solidFill>
                  <a:schemeClr val="accent6"/>
                </a:solidFill>
              </a:rPr>
              <a:t>Interactions</a:t>
            </a:r>
            <a:endParaRPr lang="en-US" sz="1600" b="1" dirty="0">
              <a:solidFill>
                <a:schemeClr val="accent6"/>
              </a:solidFill>
            </a:endParaRPr>
          </a:p>
        </p:txBody>
      </p:sp>
      <p:sp>
        <p:nvSpPr>
          <p:cNvPr id="12" name="AutoShape 12"/>
          <p:cNvSpPr>
            <a:spLocks noChangeArrowheads="1"/>
          </p:cNvSpPr>
          <p:nvPr/>
        </p:nvSpPr>
        <p:spPr bwMode="auto">
          <a:xfrm>
            <a:off x="3390900" y="1603375"/>
            <a:ext cx="2286000" cy="1612900"/>
          </a:xfrm>
          <a:prstGeom prst="triangle">
            <a:avLst>
              <a:gd name="adj" fmla="val 50000"/>
            </a:avLst>
          </a:prstGeom>
          <a:solidFill>
            <a:srgbClr val="8ECCB4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Text Box 13"/>
          <p:cNvSpPr txBox="1">
            <a:spLocks noChangeArrowheads="1"/>
          </p:cNvSpPr>
          <p:nvPr/>
        </p:nvSpPr>
        <p:spPr bwMode="auto">
          <a:xfrm>
            <a:off x="1866900" y="2576052"/>
            <a:ext cx="5334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600" b="1" dirty="0">
                <a:solidFill>
                  <a:schemeClr val="bg1"/>
                </a:solidFill>
              </a:rPr>
              <a:t>Positive</a:t>
            </a:r>
            <a:br>
              <a:rPr lang="en-US" sz="1600" b="1" dirty="0">
                <a:solidFill>
                  <a:schemeClr val="bg1"/>
                </a:solidFill>
              </a:rPr>
            </a:br>
            <a:r>
              <a:rPr lang="en-US" sz="1600" b="1" dirty="0">
                <a:solidFill>
                  <a:schemeClr val="bg1"/>
                </a:solidFill>
              </a:rPr>
              <a:t>Actions &amp; Outcomes</a:t>
            </a:r>
          </a:p>
        </p:txBody>
      </p:sp>
      <p:sp>
        <p:nvSpPr>
          <p:cNvPr id="14" name="Text Box 14"/>
          <p:cNvSpPr txBox="1">
            <a:spLocks noChangeArrowheads="1"/>
          </p:cNvSpPr>
          <p:nvPr/>
        </p:nvSpPr>
        <p:spPr bwMode="auto">
          <a:xfrm>
            <a:off x="1866900" y="3411172"/>
            <a:ext cx="5334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600" b="1" dirty="0">
                <a:solidFill>
                  <a:schemeClr val="accent6"/>
                </a:solidFill>
              </a:rPr>
              <a:t>Positive Energy &amp; </a:t>
            </a:r>
            <a:r>
              <a:rPr lang="en-US" sz="1600" b="1" dirty="0" smtClean="0">
                <a:solidFill>
                  <a:schemeClr val="accent6"/>
                </a:solidFill>
              </a:rPr>
              <a:t>Emotion</a:t>
            </a:r>
            <a:endParaRPr lang="en-US" sz="1600" b="1" dirty="0">
              <a:solidFill>
                <a:schemeClr val="accent6"/>
              </a:solidFill>
            </a:endParaRPr>
          </a:p>
        </p:txBody>
      </p:sp>
      <p:sp>
        <p:nvSpPr>
          <p:cNvPr id="15" name="AutoShape 15"/>
          <p:cNvSpPr>
            <a:spLocks noChangeArrowheads="1"/>
          </p:cNvSpPr>
          <p:nvPr/>
        </p:nvSpPr>
        <p:spPr bwMode="auto">
          <a:xfrm>
            <a:off x="4443413" y="5837904"/>
            <a:ext cx="182563" cy="228600"/>
          </a:xfrm>
          <a:prstGeom prst="upArrow">
            <a:avLst>
              <a:gd name="adj1" fmla="val 50000"/>
              <a:gd name="adj2" fmla="val 31304"/>
            </a:avLst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16" name="AutoShape 16"/>
          <p:cNvSpPr>
            <a:spLocks noChangeArrowheads="1"/>
          </p:cNvSpPr>
          <p:nvPr/>
        </p:nvSpPr>
        <p:spPr bwMode="auto">
          <a:xfrm>
            <a:off x="4443413" y="5161629"/>
            <a:ext cx="182563" cy="228600"/>
          </a:xfrm>
          <a:prstGeom prst="upArrow">
            <a:avLst>
              <a:gd name="adj1" fmla="val 50000"/>
              <a:gd name="adj2" fmla="val 31304"/>
            </a:avLst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17" name="AutoShape 17"/>
          <p:cNvSpPr>
            <a:spLocks noChangeArrowheads="1"/>
          </p:cNvSpPr>
          <p:nvPr/>
        </p:nvSpPr>
        <p:spPr bwMode="auto">
          <a:xfrm>
            <a:off x="4443413" y="4486941"/>
            <a:ext cx="182563" cy="228600"/>
          </a:xfrm>
          <a:prstGeom prst="upArrow">
            <a:avLst>
              <a:gd name="adj1" fmla="val 50000"/>
              <a:gd name="adj2" fmla="val 31304"/>
            </a:avLst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18" name="AutoShape 18"/>
          <p:cNvSpPr>
            <a:spLocks noChangeArrowheads="1"/>
          </p:cNvSpPr>
          <p:nvPr/>
        </p:nvSpPr>
        <p:spPr bwMode="auto">
          <a:xfrm>
            <a:off x="4443413" y="3812254"/>
            <a:ext cx="182563" cy="228600"/>
          </a:xfrm>
          <a:prstGeom prst="upArrow">
            <a:avLst>
              <a:gd name="adj1" fmla="val 50000"/>
              <a:gd name="adj2" fmla="val 31304"/>
            </a:avLst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19" name="AutoShape 19"/>
          <p:cNvSpPr>
            <a:spLocks noChangeArrowheads="1"/>
          </p:cNvSpPr>
          <p:nvPr/>
        </p:nvSpPr>
        <p:spPr bwMode="auto">
          <a:xfrm>
            <a:off x="4443413" y="3137566"/>
            <a:ext cx="182563" cy="228600"/>
          </a:xfrm>
          <a:prstGeom prst="upArrow">
            <a:avLst>
              <a:gd name="adj1" fmla="val 50000"/>
              <a:gd name="adj2" fmla="val 31304"/>
            </a:avLst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  <p:bldP spid="11" grpId="0"/>
      <p:bldP spid="15" grpId="0" animBg="1"/>
      <p:bldP spid="16" grpId="0" animBg="1"/>
      <p:bldP spid="17" grpId="0" animBg="1"/>
      <p:bldP spid="1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 Find What We Look For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752600"/>
            <a:ext cx="8153400" cy="44958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Placebo Studies</a:t>
            </a:r>
          </a:p>
          <a:p>
            <a:r>
              <a:rPr lang="en-US" sz="3600" dirty="0" smtClean="0"/>
              <a:t>Pygmalion Effect</a:t>
            </a:r>
            <a:endParaRPr lang="en-US" sz="3600" dirty="0"/>
          </a:p>
        </p:txBody>
      </p:sp>
      <p:pic>
        <p:nvPicPr>
          <p:cNvPr id="4" name="Picture 4" descr="j031544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655540">
            <a:off x="5703582" y="2103061"/>
            <a:ext cx="2330450" cy="25146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26" name="Picture 2" descr="http://www.smashinglists.com/wp-content/uploads/2010/04/pygmalion-effec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3505200"/>
            <a:ext cx="3908048" cy="29260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4" descr="masks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38800" y="4694237"/>
            <a:ext cx="2438400" cy="1782763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Underlying Assumptions</a:t>
            </a:r>
            <a:endParaRPr lang="en-US" dirty="0"/>
          </a:p>
        </p:txBody>
      </p:sp>
      <p:sp>
        <p:nvSpPr>
          <p:cNvPr id="274435" name="Rectangle 3"/>
          <p:cNvSpPr>
            <a:spLocks noGrp="1" noChangeArrowheads="1"/>
          </p:cNvSpPr>
          <p:nvPr>
            <p:ph sz="quarter" idx="4294967295"/>
          </p:nvPr>
        </p:nvSpPr>
        <p:spPr>
          <a:xfrm>
            <a:off x="457200" y="1813302"/>
            <a:ext cx="8382000" cy="1600200"/>
          </a:xfrm>
        </p:spPr>
        <p:txBody>
          <a:bodyPr>
            <a:noAutofit/>
          </a:bodyPr>
          <a:lstStyle/>
          <a:p>
            <a:pPr marL="457200" indent="-457200"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Wingdings" pitchFamily="2" charset="2"/>
              <a:buChar char="v"/>
            </a:pPr>
            <a:r>
              <a:rPr lang="en-US" sz="3200" dirty="0" smtClean="0"/>
              <a:t>Vitality is always there to be discovered</a:t>
            </a:r>
          </a:p>
          <a:p>
            <a:pPr marL="457200" lvl="0" indent="-457200"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Wingdings" pitchFamily="2" charset="2"/>
              <a:buChar char="v"/>
            </a:pPr>
            <a:r>
              <a:rPr lang="en-US" sz="3200" dirty="0" smtClean="0"/>
              <a:t>Our questions influence those who answer</a:t>
            </a:r>
          </a:p>
          <a:p>
            <a:pPr marL="457200" indent="-457200"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Wingdings" pitchFamily="2" charset="2"/>
              <a:buChar char="v"/>
            </a:pPr>
            <a:endParaRPr lang="en-US" sz="3200" dirty="0" smtClean="0"/>
          </a:p>
        </p:txBody>
      </p:sp>
      <p:pic>
        <p:nvPicPr>
          <p:cNvPr id="66562" name="Picture 2" descr="http://20somethingfinance.com/wp-content/uploads/2009/03/positive-news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3413502"/>
            <a:ext cx="3860800" cy="28956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457200" y="2971800"/>
            <a:ext cx="4800600" cy="32766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Wingdings" pitchFamily="2" charset="2"/>
              <a:buChar char="v"/>
              <a:tabLst/>
              <a:defRPr/>
            </a:pPr>
            <a:r>
              <a:rPr kumimoji="0" lang="en-US" sz="32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first question is fateful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Wingdings" pitchFamily="2" charset="2"/>
              <a:buChar char="v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People increase their confidence for change when they build on what they know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allAtOnce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11" descr="PP Slate 1.3.tif                                               0000D08AFile Storage                   B58DFEEB: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9" name="Text Box 4"/>
          <p:cNvSpPr txBox="1">
            <a:spLocks noChangeArrowheads="1"/>
          </p:cNvSpPr>
          <p:nvPr/>
        </p:nvSpPr>
        <p:spPr bwMode="auto">
          <a:xfrm>
            <a:off x="669925" y="1681163"/>
            <a:ext cx="184150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altLang="en-US" dirty="0"/>
          </a:p>
        </p:txBody>
      </p:sp>
      <p:sp>
        <p:nvSpPr>
          <p:cNvPr id="29700" name="Rectangle 6"/>
          <p:cNvSpPr>
            <a:spLocks noChangeArrowheads="1"/>
          </p:cNvSpPr>
          <p:nvPr/>
        </p:nvSpPr>
        <p:spPr bwMode="auto">
          <a:xfrm>
            <a:off x="533400" y="4073525"/>
            <a:ext cx="7010400" cy="171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en-US" sz="3200" b="1" i="1" dirty="0">
                <a:solidFill>
                  <a:schemeClr val="accent6"/>
                </a:solidFill>
                <a:latin typeface="Times New Roman" pitchFamily="18" charset="0"/>
              </a:rPr>
              <a:t>“By celebrating what’s right,</a:t>
            </a:r>
          </a:p>
          <a:p>
            <a:pPr>
              <a:lnSpc>
                <a:spcPct val="110000"/>
              </a:lnSpc>
            </a:pPr>
            <a:r>
              <a:rPr lang="en-US" altLang="en-US" sz="3200" b="1" i="1" dirty="0">
                <a:solidFill>
                  <a:schemeClr val="accent6"/>
                </a:solidFill>
                <a:latin typeface="Times New Roman" pitchFamily="18" charset="0"/>
              </a:rPr>
              <a:t>	  …we find the energy</a:t>
            </a:r>
          </a:p>
          <a:p>
            <a:pPr>
              <a:lnSpc>
                <a:spcPct val="110000"/>
              </a:lnSpc>
            </a:pPr>
            <a:r>
              <a:rPr lang="en-US" altLang="en-US" sz="3200" b="1" i="1" dirty="0">
                <a:solidFill>
                  <a:schemeClr val="accent6"/>
                </a:solidFill>
                <a:latin typeface="Times New Roman" pitchFamily="18" charset="0"/>
              </a:rPr>
              <a:t>			to fix what’s wrong.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Conversations for Change</a:t>
            </a:r>
            <a:endParaRPr lang="en-US" dirty="0"/>
          </a:p>
        </p:txBody>
      </p:sp>
      <p:pic>
        <p:nvPicPr>
          <p:cNvPr id="3" name="Picture 2" descr="cov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14403" y="1905000"/>
            <a:ext cx="3463329" cy="4572000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sp>
        <p:nvSpPr>
          <p:cNvPr id="4" name="Content Placeholder 2"/>
          <p:cNvSpPr txBox="1">
            <a:spLocks/>
          </p:cNvSpPr>
          <p:nvPr/>
        </p:nvSpPr>
        <p:spPr>
          <a:xfrm>
            <a:off x="4800600" y="1676400"/>
            <a:ext cx="3886200" cy="5029200"/>
          </a:xfrm>
          <a:prstGeom prst="rect">
            <a:avLst/>
          </a:prstGeom>
        </p:spPr>
        <p:txBody>
          <a:bodyPr anchor="ctr" anchorCtr="0">
            <a:normAutofit/>
          </a:bodyPr>
          <a:lstStyle/>
          <a:p>
            <a:pPr marL="0" marR="0" lvl="1" indent="0" algn="ctr" defTabSz="914400" rtl="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SzPct val="100000"/>
              <a:buFont typeface="Wingdings" pitchFamily="2" charset="2"/>
              <a:buNone/>
              <a:tabLst/>
              <a:defRPr/>
            </a:pPr>
            <a:r>
              <a:rPr lang="en-US" sz="2800" noProof="0" dirty="0" smtClean="0">
                <a:solidFill>
                  <a:schemeClr val="accent6"/>
                </a:solidFill>
              </a:rPr>
              <a:t>“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Calling forth</a:t>
            </a:r>
            <a:b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motivation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n-US" sz="2800" dirty="0" smtClean="0">
                <a:solidFill>
                  <a:schemeClr val="accent6"/>
                </a:solidFill>
              </a:rPr>
              <a:t>and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movement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 people,</a:t>
            </a:r>
            <a:b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through conversation</a:t>
            </a:r>
            <a:b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and a way of being, </a:t>
            </a:r>
            <a:b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so they achieve</a:t>
            </a:r>
            <a:b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desired outcomes </a:t>
            </a:r>
            <a:b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and enhance their quality of life.”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uzzle_Ke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90798" y="2118360"/>
            <a:ext cx="5000802" cy="374904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Principles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828800"/>
            <a:ext cx="8153400" cy="4495800"/>
          </a:xfrm>
        </p:spPr>
        <p:txBody>
          <a:bodyPr>
            <a:normAutofit/>
          </a:bodyPr>
          <a:lstStyle/>
          <a:p>
            <a:pPr marL="452438" indent="-452438">
              <a:lnSpc>
                <a:spcPct val="200000"/>
              </a:lnSpc>
            </a:pPr>
            <a:r>
              <a:rPr lang="en-US" sz="4000" dirty="0" smtClean="0">
                <a:solidFill>
                  <a:schemeClr val="accent6"/>
                </a:solidFill>
              </a:rPr>
              <a:t>Person-Centered</a:t>
            </a:r>
          </a:p>
          <a:p>
            <a:pPr marL="452438" indent="-452438">
              <a:lnSpc>
                <a:spcPct val="200000"/>
              </a:lnSpc>
            </a:pPr>
            <a:r>
              <a:rPr lang="en-US" sz="4000" dirty="0" smtClean="0">
                <a:solidFill>
                  <a:schemeClr val="accent6"/>
                </a:solidFill>
              </a:rPr>
              <a:t>No-Fault</a:t>
            </a:r>
          </a:p>
          <a:p>
            <a:pPr marL="452438" indent="-452438">
              <a:lnSpc>
                <a:spcPct val="200000"/>
              </a:lnSpc>
            </a:pPr>
            <a:r>
              <a:rPr lang="en-US" sz="4000" dirty="0" smtClean="0">
                <a:solidFill>
                  <a:schemeClr val="accent6"/>
                </a:solidFill>
              </a:rPr>
              <a:t>Strengths-Based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usan output.jpg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rgbClr val="D9C3A5">
                <a:tint val="50000"/>
                <a:satMod val="180000"/>
              </a:srgbClr>
            </a:duotone>
            <a:lum bright="-8000" contrast="-2000"/>
          </a:blip>
          <a:stretch>
            <a:fillRect/>
          </a:stretch>
        </p:blipFill>
        <p:spPr bwMode="auto">
          <a:xfrm>
            <a:off x="1296627" y="914400"/>
            <a:ext cx="6322146" cy="54864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Person-Centered</a:t>
            </a:r>
            <a:endParaRPr lang="en-US" dirty="0"/>
          </a:p>
        </p:txBody>
      </p:sp>
      <p:graphicFrame>
        <p:nvGraphicFramePr>
          <p:cNvPr id="5" name="Diagram 4"/>
          <p:cNvGraphicFramePr/>
          <p:nvPr/>
        </p:nvGraphicFramePr>
        <p:xfrm>
          <a:off x="0" y="30480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371601" y="2743200"/>
            <a:ext cx="5791200" cy="3810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“The person-centered approach rests on a basic trust in human beings, and in all organisms, to flow toward the constructive fulfillment of their inherent possibilities.”</a:t>
            </a:r>
            <a:endParaRPr lang="en-US" sz="3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Carl Rogers</a:t>
            </a:r>
            <a:endParaRPr lang="en-US" dirty="0"/>
          </a:p>
        </p:txBody>
      </p:sp>
      <p:pic>
        <p:nvPicPr>
          <p:cNvPr id="4" name="Picture 2" descr="http://blog.smartdraw.com/images/smartdraw_weblog/Posts/2008/August/Growing%20Your%20Business/growing%20plant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24078" y="2895600"/>
            <a:ext cx="2315122" cy="337185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No-Fault</a:t>
            </a:r>
            <a:endParaRPr lang="en-US" dirty="0"/>
          </a:p>
        </p:txBody>
      </p:sp>
      <p:sp>
        <p:nvSpPr>
          <p:cNvPr id="27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2133600"/>
            <a:ext cx="4572000" cy="3810000"/>
          </a:xfrm>
        </p:spPr>
        <p:txBody>
          <a:bodyPr>
            <a:normAutofit fontScale="92500"/>
          </a:bodyPr>
          <a:lstStyle/>
          <a:p>
            <a:pPr marL="457200" indent="-457200">
              <a:spcAft>
                <a:spcPts val="2000"/>
              </a:spcAft>
            </a:pPr>
            <a:r>
              <a:rPr lang="en-US" sz="3200" dirty="0" smtClean="0"/>
              <a:t>Nonjudgmental Stance</a:t>
            </a:r>
          </a:p>
          <a:p>
            <a:pPr marL="457200" indent="-457200">
              <a:spcAft>
                <a:spcPts val="2000"/>
              </a:spcAft>
            </a:pPr>
            <a:r>
              <a:rPr lang="en-US" sz="3200" dirty="0" smtClean="0"/>
              <a:t>Mindful Listening</a:t>
            </a:r>
          </a:p>
          <a:p>
            <a:pPr marL="457200" indent="-457200">
              <a:spcAft>
                <a:spcPts val="2000"/>
              </a:spcAft>
            </a:pPr>
            <a:r>
              <a:rPr lang="en-US" sz="3200" dirty="0" smtClean="0"/>
              <a:t>Expressing Empathy</a:t>
            </a:r>
          </a:p>
          <a:p>
            <a:pPr marL="457200" indent="-457200">
              <a:spcAft>
                <a:spcPts val="2000"/>
              </a:spcAft>
            </a:pPr>
            <a:r>
              <a:rPr lang="en-US" sz="3200" dirty="0" smtClean="0"/>
              <a:t>Seeing the Beauty of the Needs</a:t>
            </a:r>
          </a:p>
          <a:p>
            <a:pPr>
              <a:spcAft>
                <a:spcPts val="2000"/>
              </a:spcAft>
            </a:pPr>
            <a:endParaRPr lang="en-US" dirty="0"/>
          </a:p>
        </p:txBody>
      </p:sp>
      <p:pic>
        <p:nvPicPr>
          <p:cNvPr id="7" name="Picture 6" descr="Blame_Pole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11040" y="1828800"/>
            <a:ext cx="4709160" cy="470916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www.expatriatelifestyle.com/uploadfiles/image/Articles/education/Big/LearningBeginsWithPlay.jpg"/>
          <p:cNvPicPr>
            <a:picLocks noChangeAspect="1" noChangeArrowheads="1"/>
          </p:cNvPicPr>
          <p:nvPr/>
        </p:nvPicPr>
        <p:blipFill>
          <a:blip r:embed="rId2" cstate="print"/>
          <a:srcRect b="16667"/>
          <a:stretch>
            <a:fillRect/>
          </a:stretch>
        </p:blipFill>
        <p:spPr bwMode="auto">
          <a:xfrm>
            <a:off x="5181600" y="4648200"/>
            <a:ext cx="3392126" cy="17526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371600" y="2819400"/>
            <a:ext cx="7391400" cy="3276600"/>
          </a:xfrm>
        </p:spPr>
        <p:txBody>
          <a:bodyPr>
            <a:noAutofit/>
          </a:bodyPr>
          <a:lstStyle/>
          <a:p>
            <a:r>
              <a:rPr lang="en-US" sz="3600" dirty="0" smtClean="0"/>
              <a:t>“If you want to make change, host safe places for people to come together. Learning begins when people </a:t>
            </a:r>
            <a:br>
              <a:rPr lang="en-US" sz="3600" dirty="0" smtClean="0"/>
            </a:br>
            <a:r>
              <a:rPr lang="en-US" sz="3600" dirty="0" smtClean="0"/>
              <a:t>feel safe enough </a:t>
            </a:r>
            <a:br>
              <a:rPr lang="en-US" sz="3600" dirty="0" smtClean="0"/>
            </a:br>
            <a:r>
              <a:rPr lang="en-US" sz="3600" dirty="0" smtClean="0"/>
              <a:t>to take risks.”</a:t>
            </a:r>
            <a:endParaRPr lang="en-US" sz="36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Meg Wheatley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Strengths-Based</a:t>
            </a:r>
            <a:endParaRPr lang="en-US" dirty="0"/>
          </a:p>
        </p:txBody>
      </p:sp>
      <p:pic>
        <p:nvPicPr>
          <p:cNvPr id="7" name="Picture 6" descr="Magnifying_Succes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05000" y="1569720"/>
            <a:ext cx="5212080" cy="521208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3810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“Excellence is not the opposite of failure. To learn about success </a:t>
            </a:r>
            <a:br>
              <a:rPr lang="en-US" sz="3600" dirty="0" smtClean="0"/>
            </a:br>
            <a:r>
              <a:rPr lang="en-US" sz="3600" dirty="0" smtClean="0"/>
              <a:t>you have to study success. </a:t>
            </a:r>
            <a:br>
              <a:rPr lang="en-US" sz="3600" dirty="0" smtClean="0"/>
            </a:br>
            <a:r>
              <a:rPr lang="en-US" sz="3600" dirty="0" smtClean="0"/>
              <a:t>Only successful examples </a:t>
            </a:r>
            <a:br>
              <a:rPr lang="en-US" sz="3600" dirty="0" smtClean="0"/>
            </a:br>
            <a:r>
              <a:rPr lang="en-US" sz="3600" dirty="0" smtClean="0"/>
              <a:t>can tell you what excellence </a:t>
            </a:r>
            <a:br>
              <a:rPr lang="en-US" sz="3600" dirty="0" smtClean="0"/>
            </a:br>
            <a:r>
              <a:rPr lang="en-US" sz="3600" dirty="0" smtClean="0"/>
              <a:t>looks like.”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Marcus Buckingham</a:t>
            </a:r>
            <a:endParaRPr lang="en-US" dirty="0"/>
          </a:p>
        </p:txBody>
      </p:sp>
      <p:pic>
        <p:nvPicPr>
          <p:cNvPr id="4" name="Picture 2" descr="http://kentuckysportsradio.com/wp-content/uploads/2011/07/blue-ribbon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612192">
            <a:off x="7088451" y="3803967"/>
            <a:ext cx="1994861" cy="2659814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Appreciative Inquiry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752600"/>
            <a:ext cx="8153400" cy="5029200"/>
          </a:xfrm>
        </p:spPr>
        <p:txBody>
          <a:bodyPr>
            <a:normAutofit/>
          </a:bodyPr>
          <a:lstStyle/>
          <a:p>
            <a:pPr marL="0" indent="0">
              <a:lnSpc>
                <a:spcPts val="4500"/>
              </a:lnSpc>
              <a:buNone/>
            </a:pPr>
            <a:r>
              <a:rPr lang="en-US" sz="4000" dirty="0" smtClean="0"/>
              <a:t>A strengths-based approach to learning and working </a:t>
            </a:r>
          </a:p>
          <a:p>
            <a:pPr marL="0" indent="0">
              <a:lnSpc>
                <a:spcPts val="4500"/>
              </a:lnSpc>
              <a:buNone/>
            </a:pPr>
            <a:r>
              <a:rPr lang="en-US" sz="4000" dirty="0" smtClean="0"/>
              <a:t>together that </a:t>
            </a:r>
          </a:p>
          <a:p>
            <a:pPr marL="0" indent="0">
              <a:lnSpc>
                <a:spcPts val="4500"/>
              </a:lnSpc>
              <a:buNone/>
            </a:pPr>
            <a:r>
              <a:rPr lang="en-US" sz="4000" dirty="0" smtClean="0"/>
              <a:t>enables people </a:t>
            </a:r>
            <a:br>
              <a:rPr lang="en-US" sz="4000" dirty="0" smtClean="0"/>
            </a:br>
            <a:r>
              <a:rPr lang="en-US" sz="4000" dirty="0" smtClean="0"/>
              <a:t>to generate </a:t>
            </a:r>
            <a:br>
              <a:rPr lang="en-US" sz="4000" dirty="0" smtClean="0"/>
            </a:br>
            <a:r>
              <a:rPr lang="en-US" sz="4000" dirty="0" smtClean="0"/>
              <a:t>change at the </a:t>
            </a:r>
            <a:br>
              <a:rPr lang="en-US" sz="4000" dirty="0" smtClean="0"/>
            </a:br>
            <a:r>
              <a:rPr lang="en-US" sz="4000" dirty="0" smtClean="0"/>
              <a:t>speed of imagination</a:t>
            </a:r>
            <a:endParaRPr lang="en-US" sz="4000" dirty="0"/>
          </a:p>
        </p:txBody>
      </p:sp>
      <p:pic>
        <p:nvPicPr>
          <p:cNvPr id="4" name="Picture 2" descr="http://ai.bigmindcatalyst.com/cgi/bmcDL.pl/sjames/co-creation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1200" y="3080540"/>
            <a:ext cx="2895600" cy="2455392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772400" cy="1673225"/>
          </a:xfrm>
        </p:spPr>
        <p:txBody>
          <a:bodyPr>
            <a:normAutofit/>
          </a:bodyPr>
          <a:lstStyle/>
          <a:p>
            <a:r>
              <a:rPr lang="en-US" sz="3200" dirty="0" smtClean="0"/>
              <a:t>“We cannot solve our problems with the same thinking we used when we created them.”</a:t>
            </a:r>
            <a:endParaRPr lang="en-US" sz="3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Albert Einstein</a:t>
            </a:r>
            <a:endParaRPr lang="en-US" dirty="0"/>
          </a:p>
        </p:txBody>
      </p:sp>
      <p:pic>
        <p:nvPicPr>
          <p:cNvPr id="4" name="Picture 2" descr="http://api.ning.com/files/Y*IiosxVxf7-sdXf*gntRwNwA5BzBqN9TSWq13ZkPkd2zodqQsKOjhxDPsirYXZiJWv27g*JueFFScRVCgI7563ybpOMcb17/jajah_quantum_calli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3886200"/>
            <a:ext cx="4191000" cy="27286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Diagram 12"/>
          <p:cNvGraphicFramePr/>
          <p:nvPr/>
        </p:nvGraphicFramePr>
        <p:xfrm>
          <a:off x="76200" y="1066800"/>
          <a:ext cx="8991600" cy="5715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Turning to Strengths</a:t>
            </a:r>
            <a:endParaRPr lang="en-US" sz="4000" dirty="0"/>
          </a:p>
        </p:txBody>
      </p:sp>
      <p:grpSp>
        <p:nvGrpSpPr>
          <p:cNvPr id="4" name="Group 5"/>
          <p:cNvGrpSpPr/>
          <p:nvPr/>
        </p:nvGrpSpPr>
        <p:grpSpPr>
          <a:xfrm>
            <a:off x="3429000" y="2628318"/>
            <a:ext cx="2339223" cy="2324682"/>
            <a:chOff x="8274371" y="430411"/>
            <a:chExt cx="2339223" cy="2324682"/>
          </a:xfrm>
          <a:solidFill>
            <a:schemeClr val="accent2"/>
          </a:solidFill>
        </p:grpSpPr>
        <p:sp>
          <p:nvSpPr>
            <p:cNvPr id="3" name="AutoShape 3"/>
            <p:cNvSpPr>
              <a:spLocks noChangeArrowheads="1"/>
            </p:cNvSpPr>
            <p:nvPr/>
          </p:nvSpPr>
          <p:spPr bwMode="auto">
            <a:xfrm rot="1810646">
              <a:off x="8274371" y="430411"/>
              <a:ext cx="2339223" cy="2324682"/>
            </a:xfrm>
            <a:prstGeom prst="irregularSeal2">
              <a:avLst/>
            </a:prstGeom>
            <a:grpFill/>
            <a:ln w="38100">
              <a:solidFill>
                <a:srgbClr val="F2F2F2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974706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Text Box 9"/>
            <p:cNvSpPr txBox="1">
              <a:spLocks noChangeArrowheads="1"/>
            </p:cNvSpPr>
            <p:nvPr/>
          </p:nvSpPr>
          <p:spPr bwMode="auto">
            <a:xfrm>
              <a:off x="8663434" y="1191089"/>
              <a:ext cx="1464113" cy="895629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alibri" pitchFamily="34" charset="0"/>
                </a:rPr>
                <a:t>Positive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alibri" pitchFamily="34" charset="0"/>
                </a:rPr>
                <a:t>Core</a:t>
              </a:r>
              <a:endPara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Traditional SWOT</a:t>
            </a:r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2209800" y="1828800"/>
            <a:ext cx="6781800" cy="4572000"/>
            <a:chOff x="2438400" y="2057400"/>
            <a:chExt cx="6781800" cy="4572000"/>
          </a:xfrm>
        </p:grpSpPr>
        <p:cxnSp>
          <p:nvCxnSpPr>
            <p:cNvPr id="22" name="Straight Connector 21"/>
            <p:cNvCxnSpPr/>
            <p:nvPr/>
          </p:nvCxnSpPr>
          <p:spPr>
            <a:xfrm rot="5400000">
              <a:off x="3352800" y="4342606"/>
              <a:ext cx="4572000" cy="1588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3352800" y="4342606"/>
              <a:ext cx="4572000" cy="1588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/>
            <p:cNvSpPr txBox="1"/>
            <p:nvPr/>
          </p:nvSpPr>
          <p:spPr>
            <a:xfrm>
              <a:off x="2438400" y="2590006"/>
              <a:ext cx="3048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 smtClean="0"/>
                <a:t>Strengths</a:t>
              </a:r>
              <a:endParaRPr lang="en-US" sz="3600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5981700" y="5104606"/>
              <a:ext cx="3048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 smtClean="0"/>
                <a:t>Threats</a:t>
              </a:r>
              <a:endParaRPr lang="en-US" sz="3600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2438400" y="5104606"/>
              <a:ext cx="3048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 smtClean="0"/>
                <a:t>Weaknesses</a:t>
              </a:r>
              <a:endParaRPr lang="en-US" sz="3600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5791200" y="2590006"/>
              <a:ext cx="3429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 smtClean="0"/>
                <a:t>Opportunities</a:t>
              </a:r>
              <a:endParaRPr lang="en-US" sz="3600" dirty="0"/>
            </a:p>
          </p:txBody>
        </p:sp>
      </p:grpSp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1025694">
            <a:off x="311455" y="1752600"/>
            <a:ext cx="2647368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19050"/>
            <a:r>
              <a:rPr lang="en-US" i="1" dirty="0" smtClean="0"/>
              <a:t>Conversations Matter</a:t>
            </a:r>
            <a:endParaRPr lang="en-US" i="1" dirty="0"/>
          </a:p>
        </p:txBody>
      </p:sp>
      <p:pic>
        <p:nvPicPr>
          <p:cNvPr id="73730" name="Picture 2" descr="http://bizrelationships.files.wordpress.com/2011/03/conversation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71800" y="2438400"/>
            <a:ext cx="3352800" cy="33412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Transformational SOAP</a:t>
            </a:r>
            <a:endParaRPr lang="en-US" dirty="0"/>
          </a:p>
        </p:txBody>
      </p:sp>
      <p:grpSp>
        <p:nvGrpSpPr>
          <p:cNvPr id="20" name="Group 19"/>
          <p:cNvGrpSpPr/>
          <p:nvPr/>
        </p:nvGrpSpPr>
        <p:grpSpPr>
          <a:xfrm>
            <a:off x="152400" y="1828800"/>
            <a:ext cx="6781800" cy="4572000"/>
            <a:chOff x="152400" y="1752601"/>
            <a:chExt cx="6781800" cy="4572000"/>
          </a:xfrm>
        </p:grpSpPr>
        <p:cxnSp>
          <p:nvCxnSpPr>
            <p:cNvPr id="4" name="Straight Connector 3"/>
            <p:cNvCxnSpPr/>
            <p:nvPr/>
          </p:nvCxnSpPr>
          <p:spPr>
            <a:xfrm rot="5400000">
              <a:off x="1066800" y="4037807"/>
              <a:ext cx="4572000" cy="1588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1066800" y="4037807"/>
              <a:ext cx="4572000" cy="1588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152400" y="2285207"/>
              <a:ext cx="3048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 smtClean="0"/>
                <a:t>Strengths</a:t>
              </a:r>
              <a:endParaRPr lang="en-US" sz="3600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695700" y="4799807"/>
              <a:ext cx="3048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 smtClean="0"/>
                <a:t>Possibilities</a:t>
              </a:r>
              <a:endParaRPr lang="en-US" sz="3600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52400" y="4799807"/>
              <a:ext cx="3048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 smtClean="0"/>
                <a:t>Aspirations</a:t>
              </a:r>
              <a:endParaRPr lang="en-US" sz="3600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505200" y="2285207"/>
              <a:ext cx="3429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 smtClean="0"/>
                <a:t>Observations</a:t>
              </a:r>
              <a:endParaRPr lang="en-US" sz="3600" dirty="0"/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0FF80"/>
              </a:clrFrom>
              <a:clrTo>
                <a:srgbClr val="00FF8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96000" y="2971800"/>
            <a:ext cx="3048000" cy="2124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Reframing the Focus of Attention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4014850"/>
            <a:ext cx="3581400" cy="609600"/>
          </a:xfrm>
        </p:spPr>
        <p:txBody>
          <a:bodyPr>
            <a:normAutofit fontScale="92500" lnSpcReduction="10000"/>
          </a:bodyPr>
          <a:lstStyle/>
          <a:p>
            <a:pPr algn="r"/>
            <a:r>
              <a:rPr lang="en-US" dirty="0" smtClean="0"/>
              <a:t>Low Achievement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3974275" y="2438400"/>
            <a:ext cx="4876800" cy="381000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dirty="0" smtClean="0"/>
              <a:t>	</a:t>
            </a:r>
            <a:r>
              <a:rPr lang="en-US" u="sng" dirty="0" smtClean="0"/>
              <a:t>Affirmative Topics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Highly Engaged &amp; Motivated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Extraordinary Collaboration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High Engagement &amp; Learning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Exceptional Professional Learning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Longevity</a:t>
            </a:r>
          </a:p>
        </p:txBody>
      </p:sp>
      <p:pic>
        <p:nvPicPr>
          <p:cNvPr id="7" name="Picture 6" descr="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91400" y="1676400"/>
            <a:ext cx="1449774" cy="1295400"/>
          </a:xfrm>
          <a:prstGeom prst="rect">
            <a:avLst/>
          </a:prstGeom>
          <a:noFill/>
        </p:spPr>
      </p:pic>
      <p:pic>
        <p:nvPicPr>
          <p:cNvPr id="66562" name="Picture 2" descr="http://l.thumbs.canstockphoto.com/canstock680473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600200"/>
            <a:ext cx="1752600" cy="1752600"/>
          </a:xfrm>
          <a:prstGeom prst="rect">
            <a:avLst/>
          </a:prstGeom>
          <a:noFill/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0" y="4536374"/>
            <a:ext cx="3962400" cy="1026225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320040" marR="0" lvl="0" indent="-32004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Irrelevant Professional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Development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381000" y="5486400"/>
            <a:ext cx="3581400" cy="609600"/>
          </a:xfrm>
          <a:prstGeom prst="rect">
            <a:avLst/>
          </a:prstGeom>
        </p:spPr>
        <p:txBody>
          <a:bodyPr vert="horz">
            <a:normAutofit fontScale="92500"/>
          </a:bodyPr>
          <a:lstStyle/>
          <a:p>
            <a:pPr marL="320040" marR="0" lvl="0" indent="-320040" algn="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tabLst/>
              <a:defRPr/>
            </a:pPr>
            <a:r>
              <a:rPr kumimoji="0" lang="en-US" sz="2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Employee Turnover</a:t>
            </a:r>
            <a:endParaRPr kumimoji="0" lang="en-US" sz="29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381000" y="2948050"/>
            <a:ext cx="3581400" cy="609600"/>
          </a:xfrm>
          <a:prstGeom prst="rect">
            <a:avLst/>
          </a:prstGeom>
        </p:spPr>
        <p:txBody>
          <a:bodyPr vert="horz">
            <a:normAutofit fontScale="85000" lnSpcReduction="10000"/>
          </a:bodyPr>
          <a:lstStyle/>
          <a:p>
            <a:pPr marL="320040" marR="0" lvl="0" indent="-320040" algn="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tabLst/>
              <a:defRPr/>
            </a:pPr>
            <a:r>
              <a:rPr kumimoji="0" lang="en-US" sz="2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Stress &amp;</a:t>
            </a:r>
            <a:r>
              <a:rPr kumimoji="0" lang="en-US" sz="29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Low Morale</a:t>
            </a:r>
            <a:endParaRPr kumimoji="0" lang="en-US" sz="29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1173925" y="2438400"/>
            <a:ext cx="3581400" cy="7620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20040" marR="0" lvl="0" indent="-320040" algn="ctr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r>
              <a:rPr kumimoji="0" lang="en-US" sz="29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Deficit Issues</a:t>
            </a:r>
            <a:endParaRPr kumimoji="0" lang="en-US" sz="29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381000" y="3481450"/>
            <a:ext cx="3581400" cy="6096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20040" marR="0" lvl="0" indent="-320040" algn="r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tabLst/>
              <a:defRPr/>
            </a:pPr>
            <a:r>
              <a:rPr kumimoji="0" lang="en-US" sz="2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Isolation</a:t>
            </a:r>
            <a:endParaRPr kumimoji="0" lang="en-US" sz="29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31800"/>
            <a:ext cx="6629400" cy="863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</a:t>
            </a:r>
            <a:r>
              <a:rPr lang="en-US" dirty="0" err="1" smtClean="0"/>
              <a:t>Snoopervisor</a:t>
            </a:r>
            <a:r>
              <a:rPr lang="en-US" dirty="0" smtClean="0"/>
              <a:t> ~ </a:t>
            </a:r>
            <a:br>
              <a:rPr lang="en-US" dirty="0" smtClean="0"/>
            </a:br>
            <a:r>
              <a:rPr lang="en-US" sz="2800" dirty="0" smtClean="0"/>
              <a:t>Anonymous 1929 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47800"/>
            <a:ext cx="7543800" cy="495300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dirty="0" smtClean="0"/>
              <a:t>With keenly peering eyes and snooping nose,   From room to room the </a:t>
            </a:r>
            <a:r>
              <a:rPr lang="en-US" dirty="0" err="1" smtClean="0"/>
              <a:t>Snoopervisor</a:t>
            </a:r>
            <a:r>
              <a:rPr lang="en-US" dirty="0" smtClean="0"/>
              <a:t> goes</a:t>
            </a:r>
          </a:p>
          <a:p>
            <a:pPr>
              <a:buNone/>
            </a:pPr>
            <a:r>
              <a:rPr lang="en-US" dirty="0" smtClean="0"/>
              <a:t>He notes each slip each fault with lofty frown. And on his rating card, he writes it down; His duty done when he has brought to light, The things that teachers do that are not right.</a:t>
            </a:r>
          </a:p>
          <a:p>
            <a:pPr>
              <a:buNone/>
            </a:pPr>
            <a:r>
              <a:rPr lang="en-US" dirty="0" smtClean="0"/>
              <a:t>The supervisor enters quietly, “What do you need? How can I help today? John, let me show you. Mary try this way.” She aims to help, encourage and suggest, That the teachers, pupils may do their best.   </a:t>
            </a:r>
          </a:p>
          <a:p>
            <a:pPr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286000" y="5943600"/>
            <a:ext cx="4572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,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Shifting Perspective</a:t>
            </a:r>
          </a:p>
        </p:txBody>
      </p:sp>
      <p:grpSp>
        <p:nvGrpSpPr>
          <p:cNvPr id="2" name="Group 30"/>
          <p:cNvGrpSpPr/>
          <p:nvPr/>
        </p:nvGrpSpPr>
        <p:grpSpPr>
          <a:xfrm>
            <a:off x="1347729" y="3055145"/>
            <a:ext cx="6348471" cy="1737360"/>
            <a:chOff x="1957329" y="3062291"/>
            <a:chExt cx="6348471" cy="1737360"/>
          </a:xfrm>
        </p:grpSpPr>
        <p:pic>
          <p:nvPicPr>
            <p:cNvPr id="10" name="Picture 2" descr="http://ideasinspiringinnovation.files.wordpress.com/2010/01/match-stick-standing-up-1.pn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43636" t="27013" r="45975"/>
            <a:stretch>
              <a:fillRect/>
            </a:stretch>
          </p:blipFill>
          <p:spPr bwMode="auto">
            <a:xfrm>
              <a:off x="2871729" y="3199451"/>
              <a:ext cx="208264" cy="1463040"/>
            </a:xfrm>
            <a:prstGeom prst="rect">
              <a:avLst/>
            </a:prstGeom>
            <a:noFill/>
          </p:spPr>
        </p:pic>
        <p:grpSp>
          <p:nvGrpSpPr>
            <p:cNvPr id="3" name="Group 29"/>
            <p:cNvGrpSpPr/>
            <p:nvPr/>
          </p:nvGrpSpPr>
          <p:grpSpPr>
            <a:xfrm>
              <a:off x="3542289" y="3199451"/>
              <a:ext cx="1463040" cy="1463040"/>
              <a:chOff x="3261360" y="3108960"/>
              <a:chExt cx="1463040" cy="1463040"/>
            </a:xfrm>
          </p:grpSpPr>
          <p:pic>
            <p:nvPicPr>
              <p:cNvPr id="24578" name="Picture 2" descr="http://ideasinspiringinnovation.files.wordpress.com/2010/01/match-stick-standing-up-1.png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l="43636" t="27013" r="45975"/>
              <a:stretch>
                <a:fillRect/>
              </a:stretch>
            </p:blipFill>
            <p:spPr bwMode="auto">
              <a:xfrm>
                <a:off x="3812548" y="3108960"/>
                <a:ext cx="208264" cy="1463040"/>
              </a:xfrm>
              <a:prstGeom prst="rect">
                <a:avLst/>
              </a:prstGeom>
              <a:noFill/>
            </p:spPr>
          </p:pic>
          <p:pic>
            <p:nvPicPr>
              <p:cNvPr id="11" name="Picture 2" descr="http://ideasinspiringinnovation.files.wordpress.com/2010/01/match-stick-standing-up-1.png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l="43636" t="27013" r="45975"/>
              <a:stretch>
                <a:fillRect/>
              </a:stretch>
            </p:blipFill>
            <p:spPr bwMode="auto">
              <a:xfrm rot="5400000">
                <a:off x="3888748" y="3108961"/>
                <a:ext cx="208264" cy="1463040"/>
              </a:xfrm>
              <a:prstGeom prst="rect">
                <a:avLst/>
              </a:prstGeom>
              <a:noFill/>
            </p:spPr>
          </p:pic>
        </p:grpSp>
        <p:pic>
          <p:nvPicPr>
            <p:cNvPr id="12" name="Picture 2" descr="http://ideasinspiringinnovation.files.wordpress.com/2010/01/match-stick-standing-up-1.pn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43636" t="27013" r="45975"/>
            <a:stretch>
              <a:fillRect/>
            </a:stretch>
          </p:blipFill>
          <p:spPr bwMode="auto">
            <a:xfrm>
              <a:off x="5310130" y="3199451"/>
              <a:ext cx="208264" cy="1463040"/>
            </a:xfrm>
            <a:prstGeom prst="rect">
              <a:avLst/>
            </a:prstGeom>
            <a:noFill/>
          </p:spPr>
        </p:pic>
        <p:grpSp>
          <p:nvGrpSpPr>
            <p:cNvPr id="4" name="Group 28"/>
            <p:cNvGrpSpPr/>
            <p:nvPr/>
          </p:nvGrpSpPr>
          <p:grpSpPr>
            <a:xfrm>
              <a:off x="6041649" y="3626983"/>
              <a:ext cx="1463040" cy="607977"/>
              <a:chOff x="5760720" y="3638887"/>
              <a:chExt cx="1463040" cy="607977"/>
            </a:xfrm>
          </p:grpSpPr>
          <p:pic>
            <p:nvPicPr>
              <p:cNvPr id="13" name="Picture 2" descr="http://ideasinspiringinnovation.files.wordpress.com/2010/01/match-stick-standing-up-1.png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l="43636" t="27013" r="45975"/>
              <a:stretch>
                <a:fillRect/>
              </a:stretch>
            </p:blipFill>
            <p:spPr bwMode="auto">
              <a:xfrm rot="5400000">
                <a:off x="6388108" y="3011499"/>
                <a:ext cx="208264" cy="1463040"/>
              </a:xfrm>
              <a:prstGeom prst="rect">
                <a:avLst/>
              </a:prstGeom>
              <a:noFill/>
            </p:spPr>
          </p:pic>
          <p:pic>
            <p:nvPicPr>
              <p:cNvPr id="17" name="Picture 2" descr="http://ideasinspiringinnovation.files.wordpress.com/2010/01/match-stick-standing-up-1.png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l="43636" t="27013" r="45975"/>
              <a:stretch>
                <a:fillRect/>
              </a:stretch>
            </p:blipFill>
            <p:spPr bwMode="auto">
              <a:xfrm rot="5400000">
                <a:off x="6388108" y="3411212"/>
                <a:ext cx="208264" cy="1463040"/>
              </a:xfrm>
              <a:prstGeom prst="rect">
                <a:avLst/>
              </a:prstGeom>
              <a:noFill/>
            </p:spPr>
          </p:pic>
        </p:grpSp>
        <p:grpSp>
          <p:nvGrpSpPr>
            <p:cNvPr id="5" name="Group 24"/>
            <p:cNvGrpSpPr/>
            <p:nvPr/>
          </p:nvGrpSpPr>
          <p:grpSpPr>
            <a:xfrm>
              <a:off x="8058486" y="3062291"/>
              <a:ext cx="247314" cy="1737360"/>
              <a:chOff x="7777557" y="3076583"/>
              <a:chExt cx="247314" cy="1737360"/>
            </a:xfrm>
          </p:grpSpPr>
          <p:pic>
            <p:nvPicPr>
              <p:cNvPr id="21" name="Picture 2" descr="http://ideasinspiringinnovation.files.wordpress.com/2010/01/match-stick-standing-up-1.png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l="43636" t="27013" r="45975"/>
              <a:stretch>
                <a:fillRect/>
              </a:stretch>
            </p:blipFill>
            <p:spPr bwMode="auto">
              <a:xfrm rot="19440000">
                <a:off x="7777557" y="3076583"/>
                <a:ext cx="247314" cy="1737360"/>
              </a:xfrm>
              <a:prstGeom prst="rect">
                <a:avLst/>
              </a:prstGeom>
              <a:noFill/>
            </p:spPr>
          </p:pic>
          <p:pic>
            <p:nvPicPr>
              <p:cNvPr id="22" name="Picture 2" descr="http://ideasinspiringinnovation.files.wordpress.com/2010/01/match-stick-standing-up-1.png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l="43636" t="27013" r="45975"/>
              <a:stretch>
                <a:fillRect/>
              </a:stretch>
            </p:blipFill>
            <p:spPr bwMode="auto">
              <a:xfrm rot="2280000">
                <a:off x="7777557" y="3076583"/>
                <a:ext cx="247314" cy="1737360"/>
              </a:xfrm>
              <a:prstGeom prst="rect">
                <a:avLst/>
              </a:prstGeom>
              <a:noFill/>
            </p:spPr>
          </p:pic>
        </p:grpSp>
        <p:grpSp>
          <p:nvGrpSpPr>
            <p:cNvPr id="6" name="Group 25"/>
            <p:cNvGrpSpPr/>
            <p:nvPr/>
          </p:nvGrpSpPr>
          <p:grpSpPr>
            <a:xfrm>
              <a:off x="1957329" y="3062291"/>
              <a:ext cx="247314" cy="1737360"/>
              <a:chOff x="7777557" y="3076583"/>
              <a:chExt cx="247314" cy="1737360"/>
            </a:xfrm>
          </p:grpSpPr>
          <p:pic>
            <p:nvPicPr>
              <p:cNvPr id="27" name="Picture 2" descr="http://ideasinspiringinnovation.files.wordpress.com/2010/01/match-stick-standing-up-1.png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l="43636" t="27013" r="45975"/>
              <a:stretch>
                <a:fillRect/>
              </a:stretch>
            </p:blipFill>
            <p:spPr bwMode="auto">
              <a:xfrm rot="19440000">
                <a:off x="7777557" y="3076583"/>
                <a:ext cx="247314" cy="1737360"/>
              </a:xfrm>
              <a:prstGeom prst="rect">
                <a:avLst/>
              </a:prstGeom>
              <a:noFill/>
            </p:spPr>
          </p:pic>
          <p:pic>
            <p:nvPicPr>
              <p:cNvPr id="28" name="Picture 2" descr="http://ideasinspiringinnovation.files.wordpress.com/2010/01/match-stick-standing-up-1.png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l="43636" t="27013" r="45975"/>
              <a:stretch>
                <a:fillRect/>
              </a:stretch>
            </p:blipFill>
            <p:spPr bwMode="auto">
              <a:xfrm rot="2280000">
                <a:off x="7777557" y="3076583"/>
                <a:ext cx="247314" cy="1737360"/>
              </a:xfrm>
              <a:prstGeom prst="rect">
                <a:avLst/>
              </a:prstGeom>
              <a:noFill/>
            </p:spPr>
          </p:pic>
        </p:grpSp>
      </p:grp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30"/>
          <p:cNvGrpSpPr/>
          <p:nvPr/>
        </p:nvGrpSpPr>
        <p:grpSpPr>
          <a:xfrm flipH="1" flipV="1">
            <a:off x="1423929" y="3136980"/>
            <a:ext cx="6348471" cy="1737360"/>
            <a:chOff x="1957329" y="3062291"/>
            <a:chExt cx="6348471" cy="1737360"/>
          </a:xfrm>
        </p:grpSpPr>
        <p:pic>
          <p:nvPicPr>
            <p:cNvPr id="19" name="Picture 2" descr="http://ideasinspiringinnovation.files.wordpress.com/2010/01/match-stick-standing-up-1.pn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43636" t="27013" r="45975"/>
            <a:stretch>
              <a:fillRect/>
            </a:stretch>
          </p:blipFill>
          <p:spPr bwMode="auto">
            <a:xfrm>
              <a:off x="2871729" y="3199451"/>
              <a:ext cx="208264" cy="1463040"/>
            </a:xfrm>
            <a:prstGeom prst="rect">
              <a:avLst/>
            </a:prstGeom>
            <a:noFill/>
          </p:spPr>
        </p:pic>
        <p:grpSp>
          <p:nvGrpSpPr>
            <p:cNvPr id="20" name="Group 29"/>
            <p:cNvGrpSpPr/>
            <p:nvPr/>
          </p:nvGrpSpPr>
          <p:grpSpPr>
            <a:xfrm>
              <a:off x="3542289" y="3199451"/>
              <a:ext cx="1463040" cy="1463040"/>
              <a:chOff x="3261360" y="3108960"/>
              <a:chExt cx="1463040" cy="1463040"/>
            </a:xfrm>
          </p:grpSpPr>
          <p:pic>
            <p:nvPicPr>
              <p:cNvPr id="35" name="Picture 2" descr="http://ideasinspiringinnovation.files.wordpress.com/2010/01/match-stick-standing-up-1.png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l="43636" t="27013" r="45975"/>
              <a:stretch>
                <a:fillRect/>
              </a:stretch>
            </p:blipFill>
            <p:spPr bwMode="auto">
              <a:xfrm>
                <a:off x="3812548" y="3108960"/>
                <a:ext cx="208264" cy="1463040"/>
              </a:xfrm>
              <a:prstGeom prst="rect">
                <a:avLst/>
              </a:prstGeom>
              <a:noFill/>
            </p:spPr>
          </p:pic>
          <p:pic>
            <p:nvPicPr>
              <p:cNvPr id="36" name="Picture 2" descr="http://ideasinspiringinnovation.files.wordpress.com/2010/01/match-stick-standing-up-1.png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l="43636" t="27013" r="45975"/>
              <a:stretch>
                <a:fillRect/>
              </a:stretch>
            </p:blipFill>
            <p:spPr bwMode="auto">
              <a:xfrm rot="5400000">
                <a:off x="3888748" y="3108961"/>
                <a:ext cx="208264" cy="1463040"/>
              </a:xfrm>
              <a:prstGeom prst="rect">
                <a:avLst/>
              </a:prstGeom>
              <a:noFill/>
            </p:spPr>
          </p:pic>
        </p:grpSp>
        <p:pic>
          <p:nvPicPr>
            <p:cNvPr id="23" name="Picture 2" descr="http://ideasinspiringinnovation.files.wordpress.com/2010/01/match-stick-standing-up-1.pn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43636" t="27013" r="45975"/>
            <a:stretch>
              <a:fillRect/>
            </a:stretch>
          </p:blipFill>
          <p:spPr bwMode="auto">
            <a:xfrm>
              <a:off x="5310130" y="3199451"/>
              <a:ext cx="208264" cy="1463040"/>
            </a:xfrm>
            <a:prstGeom prst="rect">
              <a:avLst/>
            </a:prstGeom>
            <a:noFill/>
          </p:spPr>
        </p:pic>
        <p:grpSp>
          <p:nvGrpSpPr>
            <p:cNvPr id="24" name="Group 28"/>
            <p:cNvGrpSpPr/>
            <p:nvPr/>
          </p:nvGrpSpPr>
          <p:grpSpPr>
            <a:xfrm>
              <a:off x="6041649" y="3626983"/>
              <a:ext cx="1463040" cy="607977"/>
              <a:chOff x="5760720" y="3638887"/>
              <a:chExt cx="1463040" cy="607977"/>
            </a:xfrm>
          </p:grpSpPr>
          <p:pic>
            <p:nvPicPr>
              <p:cNvPr id="33" name="Picture 2" descr="http://ideasinspiringinnovation.files.wordpress.com/2010/01/match-stick-standing-up-1.png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l="43636" t="27013" r="45975"/>
              <a:stretch>
                <a:fillRect/>
              </a:stretch>
            </p:blipFill>
            <p:spPr bwMode="auto">
              <a:xfrm rot="5400000">
                <a:off x="6388108" y="3011499"/>
                <a:ext cx="208264" cy="1463040"/>
              </a:xfrm>
              <a:prstGeom prst="rect">
                <a:avLst/>
              </a:prstGeom>
              <a:noFill/>
            </p:spPr>
          </p:pic>
          <p:pic>
            <p:nvPicPr>
              <p:cNvPr id="34" name="Picture 2" descr="http://ideasinspiringinnovation.files.wordpress.com/2010/01/match-stick-standing-up-1.png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l="43636" t="27013" r="45975"/>
              <a:stretch>
                <a:fillRect/>
              </a:stretch>
            </p:blipFill>
            <p:spPr bwMode="auto">
              <a:xfrm rot="5400000">
                <a:off x="6388108" y="3411212"/>
                <a:ext cx="208264" cy="1463040"/>
              </a:xfrm>
              <a:prstGeom prst="rect">
                <a:avLst/>
              </a:prstGeom>
              <a:noFill/>
            </p:spPr>
          </p:pic>
        </p:grpSp>
        <p:grpSp>
          <p:nvGrpSpPr>
            <p:cNvPr id="25" name="Group 24"/>
            <p:cNvGrpSpPr/>
            <p:nvPr/>
          </p:nvGrpSpPr>
          <p:grpSpPr>
            <a:xfrm>
              <a:off x="8058486" y="3062291"/>
              <a:ext cx="247314" cy="1737360"/>
              <a:chOff x="7777557" y="3076583"/>
              <a:chExt cx="247314" cy="1737360"/>
            </a:xfrm>
          </p:grpSpPr>
          <p:pic>
            <p:nvPicPr>
              <p:cNvPr id="31" name="Picture 2" descr="http://ideasinspiringinnovation.files.wordpress.com/2010/01/match-stick-standing-up-1.png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l="43636" t="27013" r="45975"/>
              <a:stretch>
                <a:fillRect/>
              </a:stretch>
            </p:blipFill>
            <p:spPr bwMode="auto">
              <a:xfrm rot="19440000">
                <a:off x="7777557" y="3076583"/>
                <a:ext cx="247314" cy="1737360"/>
              </a:xfrm>
              <a:prstGeom prst="rect">
                <a:avLst/>
              </a:prstGeom>
              <a:noFill/>
            </p:spPr>
          </p:pic>
          <p:pic>
            <p:nvPicPr>
              <p:cNvPr id="32" name="Picture 2" descr="http://ideasinspiringinnovation.files.wordpress.com/2010/01/match-stick-standing-up-1.png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l="43636" t="27013" r="45975"/>
              <a:stretch>
                <a:fillRect/>
              </a:stretch>
            </p:blipFill>
            <p:spPr bwMode="auto">
              <a:xfrm rot="2280000">
                <a:off x="7777557" y="3076583"/>
                <a:ext cx="247314" cy="1737360"/>
              </a:xfrm>
              <a:prstGeom prst="rect">
                <a:avLst/>
              </a:prstGeom>
              <a:noFill/>
            </p:spPr>
          </p:pic>
        </p:grpSp>
        <p:grpSp>
          <p:nvGrpSpPr>
            <p:cNvPr id="26" name="Group 25"/>
            <p:cNvGrpSpPr/>
            <p:nvPr/>
          </p:nvGrpSpPr>
          <p:grpSpPr>
            <a:xfrm>
              <a:off x="1957329" y="3062291"/>
              <a:ext cx="247314" cy="1737360"/>
              <a:chOff x="7777557" y="3076583"/>
              <a:chExt cx="247314" cy="1737360"/>
            </a:xfrm>
          </p:grpSpPr>
          <p:pic>
            <p:nvPicPr>
              <p:cNvPr id="29" name="Picture 2" descr="http://ideasinspiringinnovation.files.wordpress.com/2010/01/match-stick-standing-up-1.png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l="43636" t="27013" r="45975"/>
              <a:stretch>
                <a:fillRect/>
              </a:stretch>
            </p:blipFill>
            <p:spPr bwMode="auto">
              <a:xfrm rot="19440000">
                <a:off x="7777557" y="3076583"/>
                <a:ext cx="247314" cy="1737360"/>
              </a:xfrm>
              <a:prstGeom prst="rect">
                <a:avLst/>
              </a:prstGeom>
              <a:noFill/>
            </p:spPr>
          </p:pic>
          <p:pic>
            <p:nvPicPr>
              <p:cNvPr id="30" name="Picture 2" descr="http://ideasinspiringinnovation.files.wordpress.com/2010/01/match-stick-standing-up-1.png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l="43636" t="27013" r="45975"/>
              <a:stretch>
                <a:fillRect/>
              </a:stretch>
            </p:blipFill>
            <p:spPr bwMode="auto">
              <a:xfrm rot="2280000">
                <a:off x="7777557" y="3076583"/>
                <a:ext cx="247314" cy="1737360"/>
              </a:xfrm>
              <a:prstGeom prst="rect">
                <a:avLst/>
              </a:prstGeom>
              <a:noFill/>
            </p:spPr>
          </p:pic>
        </p:grpSp>
      </p:grpSp>
      <p:sp>
        <p:nvSpPr>
          <p:cNvPr id="67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Shifting Perspective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685800"/>
            <a:ext cx="6324600" cy="508000"/>
          </a:xfrm>
        </p:spPr>
        <p:txBody>
          <a:bodyPr>
            <a:normAutofit fontScale="90000"/>
          </a:bodyPr>
          <a:lstStyle/>
          <a:p>
            <a:r>
              <a:rPr lang="en-US" sz="3200" dirty="0" smtClean="0"/>
              <a:t>LISTEN</a:t>
            </a:r>
            <a:r>
              <a:rPr lang="en-US" sz="2200" dirty="0" smtClean="0"/>
              <a:t> - Ralph </a:t>
            </a:r>
            <a:r>
              <a:rPr lang="en-US" sz="2200" dirty="0" err="1" smtClean="0"/>
              <a:t>Roughton</a:t>
            </a:r>
            <a:r>
              <a:rPr lang="en-US" sz="2200" dirty="0" smtClean="0"/>
              <a:t>, M.D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95400"/>
            <a:ext cx="7543800" cy="4572000"/>
          </a:xfrm>
        </p:spPr>
        <p:txBody>
          <a:bodyPr>
            <a:normAutofit/>
          </a:bodyPr>
          <a:lstStyle/>
          <a:p>
            <a:pPr>
              <a:buNone/>
            </a:pPr>
            <a:endParaRPr lang="en-US" sz="1500" dirty="0" smtClean="0"/>
          </a:p>
          <a:p>
            <a:pPr>
              <a:buNone/>
            </a:pPr>
            <a:r>
              <a:rPr lang="en-US" sz="1500" dirty="0" smtClean="0"/>
              <a:t>	</a:t>
            </a:r>
            <a:r>
              <a:rPr lang="en-US" sz="1400" b="1" dirty="0" smtClean="0"/>
              <a:t>When</a:t>
            </a:r>
            <a:r>
              <a:rPr lang="en-US" sz="1400" dirty="0" smtClean="0"/>
              <a:t> I ask you to listen to me and you start giving advice, you have not done what I asked. When I ask you to listen to me and you begin to tell me why I shouldn’t feel that way, you are trampling on my feelings. </a:t>
            </a:r>
          </a:p>
          <a:p>
            <a:pPr>
              <a:buNone/>
            </a:pPr>
            <a:r>
              <a:rPr lang="en-US" sz="1400" dirty="0" smtClean="0"/>
              <a:t>	</a:t>
            </a:r>
            <a:r>
              <a:rPr lang="en-US" sz="1400" b="1" dirty="0" smtClean="0"/>
              <a:t>When</a:t>
            </a:r>
            <a:r>
              <a:rPr lang="en-US" sz="1400" dirty="0" smtClean="0"/>
              <a:t> I ask you to listen to me and you feel you have to do something to solve my problems you have </a:t>
            </a:r>
            <a:r>
              <a:rPr lang="en-US" sz="1400" b="1" dirty="0" smtClean="0"/>
              <a:t>Failed</a:t>
            </a:r>
            <a:r>
              <a:rPr lang="en-US" sz="1400" dirty="0" smtClean="0"/>
              <a:t> me, strange as that may seem. </a:t>
            </a:r>
            <a:r>
              <a:rPr lang="en-US" sz="1400" b="1" dirty="0" smtClean="0"/>
              <a:t>Listen</a:t>
            </a:r>
            <a:r>
              <a:rPr lang="en-US" sz="1400" dirty="0" smtClean="0"/>
              <a:t>, all I asked was that you listen – not talk or do, just hear me.</a:t>
            </a:r>
          </a:p>
          <a:p>
            <a:pPr>
              <a:buNone/>
            </a:pPr>
            <a:r>
              <a:rPr lang="en-US" sz="1400" dirty="0" smtClean="0"/>
              <a:t>	</a:t>
            </a:r>
            <a:r>
              <a:rPr lang="en-US" sz="1400" b="1" dirty="0" smtClean="0"/>
              <a:t>When</a:t>
            </a:r>
            <a:r>
              <a:rPr lang="en-US" sz="1400" dirty="0" smtClean="0"/>
              <a:t> you do something for me that I can and need to do for myself, you contribute to my fear and inadequacy.</a:t>
            </a:r>
          </a:p>
          <a:p>
            <a:pPr>
              <a:buNone/>
            </a:pPr>
            <a:r>
              <a:rPr lang="en-US" sz="1400" dirty="0" smtClean="0"/>
              <a:t>	</a:t>
            </a:r>
            <a:r>
              <a:rPr lang="en-US" sz="1400" b="1" dirty="0" smtClean="0"/>
              <a:t>But when </a:t>
            </a:r>
            <a:r>
              <a:rPr lang="en-US" sz="1400" dirty="0" smtClean="0"/>
              <a:t>you accept as a simple fact that I do feel what I feel, no matter how irrational, then I can quit trying to convince you and can get about the business of understanding what’s behind this irrational feeling.</a:t>
            </a:r>
          </a:p>
          <a:p>
            <a:pPr>
              <a:buNone/>
            </a:pPr>
            <a:r>
              <a:rPr lang="en-US" sz="1400" dirty="0" smtClean="0"/>
              <a:t>	</a:t>
            </a:r>
            <a:r>
              <a:rPr lang="en-US" sz="1400" b="1" dirty="0" smtClean="0"/>
              <a:t>And when </a:t>
            </a:r>
            <a:r>
              <a:rPr lang="en-US" sz="1400" dirty="0" smtClean="0"/>
              <a:t>that’s clear, the answers are obvious and I don’t need advice. Irrational feelings make sense, when we understand what’s behind them. Perhaps that’s why prayer works, sometimes, for some people– because God is mute and He/She doesn’t give advice or try to fix things. So please listen and just hear me. And if you want to talk, wait a minute for your turn, and I’ll listen to you. – 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Paired Interviews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524000"/>
            <a:ext cx="8153400" cy="5105400"/>
          </a:xfrm>
        </p:spPr>
        <p:txBody>
          <a:bodyPr>
            <a:normAutofit fontScale="47500" lnSpcReduction="20000"/>
          </a:bodyPr>
          <a:lstStyle/>
          <a:p>
            <a:pPr>
              <a:spcAft>
                <a:spcPts val="1800"/>
              </a:spcAft>
            </a:pPr>
            <a:r>
              <a:rPr lang="en-US" sz="4364" dirty="0" smtClean="0"/>
              <a:t>Share a “high-point” moment from the past 6 – 12 months. What was the situation? What happened that made you aware of your strengths?</a:t>
            </a:r>
          </a:p>
          <a:p>
            <a:pPr>
              <a:spcAft>
                <a:spcPts val="1800"/>
              </a:spcAft>
            </a:pPr>
            <a:r>
              <a:rPr lang="en-US" sz="4364" dirty="0" smtClean="0"/>
              <a:t>Share the three best qualities that the people close to you would share if they were asked about you?</a:t>
            </a:r>
          </a:p>
          <a:p>
            <a:pPr>
              <a:spcAft>
                <a:spcPts val="1800"/>
              </a:spcAft>
            </a:pPr>
            <a:r>
              <a:rPr lang="en-US" sz="4364" dirty="0" smtClean="0"/>
              <a:t>Choose one of your strengths and remember a time when you lived up to that strength? What happened? How did working to that strength impact your perception of time, productivity and work satisfaction?</a:t>
            </a:r>
          </a:p>
          <a:p>
            <a:pPr>
              <a:spcAft>
                <a:spcPts val="1800"/>
              </a:spcAft>
            </a:pPr>
            <a:r>
              <a:rPr lang="en-US" sz="4364" dirty="0" smtClean="0"/>
              <a:t>How will you continue to develop your strengths? What possibilities can you imagine when you amplify your strengths? </a:t>
            </a:r>
          </a:p>
          <a:p>
            <a:pPr>
              <a:spcAft>
                <a:spcPts val="1800"/>
              </a:spcAft>
            </a:pPr>
            <a:r>
              <a:rPr lang="en-US" sz="4364" dirty="0" smtClean="0"/>
              <a:t>What excites you about using this strength based approach with teachers? </a:t>
            </a:r>
          </a:p>
          <a:p>
            <a:pPr>
              <a:spcAft>
                <a:spcPts val="1800"/>
              </a:spcAft>
            </a:pPr>
            <a:endParaRPr lang="en-US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84340" y="47298"/>
            <a:ext cx="1188720" cy="1188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Diagram 12"/>
          <p:cNvGraphicFramePr/>
          <p:nvPr/>
        </p:nvGraphicFramePr>
        <p:xfrm>
          <a:off x="76200" y="1066800"/>
          <a:ext cx="8991600" cy="5715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Diving into Strengths</a:t>
            </a:r>
            <a:endParaRPr lang="en-US" sz="4000" dirty="0"/>
          </a:p>
        </p:txBody>
      </p:sp>
      <p:grpSp>
        <p:nvGrpSpPr>
          <p:cNvPr id="4" name="Group 5"/>
          <p:cNvGrpSpPr/>
          <p:nvPr/>
        </p:nvGrpSpPr>
        <p:grpSpPr>
          <a:xfrm>
            <a:off x="3429000" y="2628318"/>
            <a:ext cx="2339223" cy="2324682"/>
            <a:chOff x="8274371" y="430411"/>
            <a:chExt cx="2339223" cy="2324682"/>
          </a:xfrm>
          <a:solidFill>
            <a:schemeClr val="accent2"/>
          </a:solidFill>
        </p:grpSpPr>
        <p:sp>
          <p:nvSpPr>
            <p:cNvPr id="3" name="AutoShape 3"/>
            <p:cNvSpPr>
              <a:spLocks noChangeArrowheads="1"/>
            </p:cNvSpPr>
            <p:nvPr/>
          </p:nvSpPr>
          <p:spPr bwMode="auto">
            <a:xfrm rot="1810646">
              <a:off x="8274371" y="430411"/>
              <a:ext cx="2339223" cy="2324682"/>
            </a:xfrm>
            <a:prstGeom prst="irregularSeal2">
              <a:avLst/>
            </a:prstGeom>
            <a:grpFill/>
            <a:ln w="38100">
              <a:solidFill>
                <a:srgbClr val="F2F2F2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974706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Text Box 9"/>
            <p:cNvSpPr txBox="1">
              <a:spLocks noChangeArrowheads="1"/>
            </p:cNvSpPr>
            <p:nvPr/>
          </p:nvSpPr>
          <p:spPr bwMode="auto">
            <a:xfrm>
              <a:off x="8663434" y="1191089"/>
              <a:ext cx="1464113" cy="895629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alibri" pitchFamily="34" charset="0"/>
                </a:rPr>
                <a:t>Positive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alibri" pitchFamily="34" charset="0"/>
                </a:rPr>
                <a:t>Core</a:t>
              </a:r>
              <a:endPara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Generates New Possibilities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429000" y="2057400"/>
            <a:ext cx="50292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/>
              <a:t>The more we know about our strengths, the better our changes will be.</a:t>
            </a:r>
            <a:endParaRPr lang="en-US" sz="4800" dirty="0"/>
          </a:p>
        </p:txBody>
      </p:sp>
      <p:pic>
        <p:nvPicPr>
          <p:cNvPr id="82946" name="Picture 2" descr="https://encrypted-tbn0.google.com/images?q=tbn:ANd9GcRyPeV7VfiA_laSvxq6dxYQrv8hWD1loqtKtBSmp_qX_wrdOfhv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1000" y="3200400"/>
            <a:ext cx="2783395" cy="2981325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from Strengths</a:t>
            </a:r>
            <a:endParaRPr lang="en-US" dirty="0"/>
          </a:p>
        </p:txBody>
      </p:sp>
      <p:grpSp>
        <p:nvGrpSpPr>
          <p:cNvPr id="3" name="Group 27"/>
          <p:cNvGrpSpPr/>
          <p:nvPr/>
        </p:nvGrpSpPr>
        <p:grpSpPr>
          <a:xfrm>
            <a:off x="495300" y="1752600"/>
            <a:ext cx="7962900" cy="4361823"/>
            <a:chOff x="495300" y="2286000"/>
            <a:chExt cx="7962900" cy="3828423"/>
          </a:xfrm>
        </p:grpSpPr>
        <p:sp>
          <p:nvSpPr>
            <p:cNvPr id="13" name="TextBox 12"/>
            <p:cNvSpPr txBox="1"/>
            <p:nvPr/>
          </p:nvSpPr>
          <p:spPr>
            <a:xfrm>
              <a:off x="4800600" y="4792666"/>
              <a:ext cx="2286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>
                  <a:solidFill>
                    <a:schemeClr val="accent1"/>
                  </a:solidFill>
                </a:rPr>
                <a:t>Kindness</a:t>
              </a:r>
              <a:endParaRPr lang="en-US" sz="2800" b="1" dirty="0">
                <a:solidFill>
                  <a:schemeClr val="accent1"/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812800" y="3660230"/>
              <a:ext cx="4826000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600" dirty="0" smtClean="0">
                  <a:solidFill>
                    <a:schemeClr val="accent1">
                      <a:lumMod val="50000"/>
                    </a:schemeClr>
                  </a:solidFill>
                  <a:latin typeface="Belwe Cn BT" pitchFamily="18" charset="0"/>
                </a:rPr>
                <a:t>Leadership</a:t>
              </a:r>
              <a:endParaRPr lang="en-US" sz="6600" dirty="0">
                <a:solidFill>
                  <a:schemeClr val="accent1">
                    <a:lumMod val="50000"/>
                  </a:schemeClr>
                </a:solidFill>
                <a:latin typeface="Belwe Cn BT" pitchFamily="18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635000" y="2837913"/>
              <a:ext cx="3352800" cy="6211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2000"/>
                </a:lnSpc>
              </a:pPr>
              <a:r>
                <a:rPr lang="en-US" sz="2800" dirty="0" smtClean="0">
                  <a:solidFill>
                    <a:schemeClr val="accent1"/>
                  </a:solidFill>
                  <a:latin typeface="Berlin Sans FB Demi" pitchFamily="34" charset="0"/>
                </a:rPr>
                <a:t>Appreciation of Beauty</a:t>
              </a:r>
              <a:endParaRPr lang="en-US" sz="2800" dirty="0">
                <a:solidFill>
                  <a:schemeClr val="accent1"/>
                </a:solidFill>
                <a:latin typeface="Berlin Sans FB Demi" pitchFamily="34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3429000" y="2368772"/>
              <a:ext cx="5029200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800" dirty="0" smtClean="0">
                  <a:solidFill>
                    <a:schemeClr val="accent2">
                      <a:lumMod val="50000"/>
                    </a:schemeClr>
                  </a:solidFill>
                  <a:latin typeface="Bauhaus 93" pitchFamily="82" charset="0"/>
                </a:rPr>
                <a:t>Curiosity</a:t>
              </a:r>
              <a:endParaRPr lang="en-US" sz="8800" dirty="0">
                <a:solidFill>
                  <a:schemeClr val="accent2">
                    <a:lumMod val="50000"/>
                  </a:schemeClr>
                </a:solidFill>
                <a:latin typeface="Bauhaus 93" pitchFamily="82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2895600" y="2290582"/>
              <a:ext cx="2286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>
                  <a:solidFill>
                    <a:schemeClr val="accent6"/>
                  </a:solidFill>
                </a:rPr>
                <a:t>Creativity</a:t>
              </a:r>
              <a:endParaRPr lang="en-US" sz="2800" b="1" dirty="0">
                <a:solidFill>
                  <a:schemeClr val="accent6"/>
                </a:solidFill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219200" y="3593751"/>
              <a:ext cx="3810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chemeClr val="accent2">
                      <a:lumMod val="75000"/>
                    </a:schemeClr>
                  </a:solidFill>
                </a:rPr>
                <a:t>Open-Mindedness</a:t>
              </a:r>
              <a:endParaRPr lang="en-US" sz="2400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673600" y="2286000"/>
              <a:ext cx="2286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/>
                <a:t>Love of Learning</a:t>
              </a:r>
              <a:endParaRPr lang="en-US" sz="2400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159000" y="5652758"/>
              <a:ext cx="4267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chemeClr val="accent6"/>
                  </a:solidFill>
                  <a:latin typeface="Goudy Stout" pitchFamily="18" charset="0"/>
                </a:rPr>
                <a:t>Perspective</a:t>
              </a:r>
              <a:endParaRPr lang="en-US" sz="2400" dirty="0">
                <a:solidFill>
                  <a:schemeClr val="accent6"/>
                </a:solidFill>
                <a:latin typeface="Goudy Stout" pitchFamily="18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320800" y="4870856"/>
              <a:ext cx="3124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chemeClr val="accent6"/>
                  </a:solidFill>
                </a:rPr>
                <a:t>Honesty &amp; Authenticity</a:t>
              </a:r>
              <a:endParaRPr lang="en-US" sz="2400" dirty="0">
                <a:solidFill>
                  <a:schemeClr val="accent6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895600" y="4565731"/>
              <a:ext cx="2286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/>
                <a:t>Bravery</a:t>
              </a:r>
              <a:endParaRPr lang="en-US" sz="2400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292600" y="5040268"/>
              <a:ext cx="2286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chemeClr val="accent2"/>
                  </a:solidFill>
                </a:rPr>
                <a:t>Perseverance</a:t>
              </a:r>
              <a:endParaRPr lang="en-US" sz="2400" dirty="0">
                <a:solidFill>
                  <a:schemeClr val="accent2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95300" y="4479905"/>
              <a:ext cx="2286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cap="small" dirty="0" smtClean="0">
                  <a:solidFill>
                    <a:srgbClr val="FF0000"/>
                  </a:solidFill>
                  <a:latin typeface="Sneakerhead BTN" pitchFamily="34" charset="0"/>
                </a:rPr>
                <a:t>Zest</a:t>
              </a:r>
              <a:endParaRPr lang="en-US" sz="3600" b="1" cap="small" dirty="0">
                <a:solidFill>
                  <a:srgbClr val="FF0000"/>
                </a:solidFill>
                <a:latin typeface="Sneakerhead BTN" pitchFamily="34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184400" y="3099951"/>
              <a:ext cx="2286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 smtClean="0">
                  <a:solidFill>
                    <a:schemeClr val="accent3">
                      <a:lumMod val="50000"/>
                    </a:schemeClr>
                  </a:solidFill>
                  <a:latin typeface="Britannic Bold" pitchFamily="34" charset="0"/>
                </a:rPr>
                <a:t>Love</a:t>
              </a:r>
              <a:endParaRPr lang="en-US" sz="3600" dirty="0">
                <a:solidFill>
                  <a:schemeClr val="accent3">
                    <a:lumMod val="50000"/>
                  </a:schemeClr>
                </a:solidFill>
                <a:latin typeface="Britannic Bold" pitchFamily="34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886200" y="4472270"/>
              <a:ext cx="45720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smtClean="0">
                  <a:solidFill>
                    <a:schemeClr val="tx2"/>
                  </a:solidFill>
                </a:rPr>
                <a:t>Social Intelligence</a:t>
              </a:r>
              <a:endParaRPr lang="en-US" sz="3200" b="1" dirty="0">
                <a:solidFill>
                  <a:schemeClr val="tx2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473200" y="2368772"/>
              <a:ext cx="2286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/>
                <a:t>Fairness</a:t>
              </a:r>
              <a:endParaRPr lang="en-US" sz="2400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778000" y="4479905"/>
              <a:ext cx="2286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/>
                <a:t>Teamwork</a:t>
              </a:r>
              <a:endParaRPr lang="en-US" sz="2400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787400" y="3228863"/>
              <a:ext cx="22860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i="1" dirty="0" smtClean="0">
                  <a:solidFill>
                    <a:schemeClr val="accent2">
                      <a:lumMod val="50000"/>
                    </a:schemeClr>
                  </a:solidFill>
                  <a:latin typeface="Tw Cen MT Condensed Extra Bold" pitchFamily="34" charset="0"/>
                </a:rPr>
                <a:t>Forgiveness</a:t>
              </a:r>
              <a:endParaRPr lang="en-US" sz="2400" i="1" dirty="0">
                <a:solidFill>
                  <a:schemeClr val="accent2">
                    <a:lumMod val="50000"/>
                  </a:schemeClr>
                </a:solidFill>
                <a:latin typeface="Tw Cen MT Condensed Extra Bold" pitchFamily="34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5130800" y="4084373"/>
              <a:ext cx="2286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cap="small" dirty="0" smtClean="0">
                  <a:solidFill>
                    <a:schemeClr val="tx2"/>
                  </a:solidFill>
                  <a:latin typeface="Monotype Corsiva" pitchFamily="66" charset="0"/>
                </a:rPr>
                <a:t>Modesty</a:t>
              </a:r>
              <a:endParaRPr lang="en-US" sz="2800" b="1" cap="small" dirty="0">
                <a:solidFill>
                  <a:schemeClr val="tx2"/>
                </a:solidFill>
                <a:latin typeface="Monotype Corsiva" pitchFamily="66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759200" y="3541624"/>
              <a:ext cx="2286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/>
                <a:t>Prudence</a:t>
              </a:r>
              <a:endParaRPr lang="en-US" sz="2400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5511800" y="3619814"/>
              <a:ext cx="25908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>
                  <a:solidFill>
                    <a:schemeClr val="accent3">
                      <a:lumMod val="50000"/>
                    </a:schemeClr>
                  </a:solidFill>
                  <a:latin typeface="Baskerville Old Face" pitchFamily="18" charset="0"/>
                </a:rPr>
                <a:t>Self-Regulation</a:t>
              </a:r>
              <a:endParaRPr lang="en-US" sz="2800" dirty="0">
                <a:solidFill>
                  <a:schemeClr val="accent3">
                    <a:lumMod val="50000"/>
                  </a:schemeClr>
                </a:solidFill>
                <a:latin typeface="Baskerville Old Face" pitchFamily="18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 rot="20817830">
              <a:off x="2655904" y="5096222"/>
              <a:ext cx="22860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smtClean="0">
                  <a:solidFill>
                    <a:srgbClr val="00B0F0"/>
                  </a:solidFill>
                </a:rPr>
                <a:t>Gratitude</a:t>
              </a:r>
              <a:endParaRPr lang="en-US" sz="3200" dirty="0">
                <a:solidFill>
                  <a:srgbClr val="00B0F0"/>
                </a:solidFill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5207000" y="2535598"/>
              <a:ext cx="2286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i="1" dirty="0" smtClean="0">
                  <a:solidFill>
                    <a:schemeClr val="bg2">
                      <a:lumMod val="50000"/>
                    </a:schemeClr>
                  </a:solidFill>
                </a:rPr>
                <a:t>Hope</a:t>
              </a:r>
              <a:endParaRPr lang="en-US" sz="2800" i="1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1168400" y="5027236"/>
              <a:ext cx="22860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dirty="0" smtClean="0">
                  <a:solidFill>
                    <a:schemeClr val="accent3"/>
                  </a:solidFill>
                </a:rPr>
                <a:t>Humor</a:t>
              </a:r>
              <a:endParaRPr lang="en-US" sz="4400" dirty="0">
                <a:solidFill>
                  <a:schemeClr val="accent3"/>
                </a:solidFill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4216400" y="5339997"/>
              <a:ext cx="38862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chemeClr val="tx2"/>
                  </a:solidFill>
                </a:rPr>
                <a:t>Spirituality / Religiousness</a:t>
              </a:r>
              <a:endParaRPr lang="en-US" sz="2000" b="1" dirty="0">
                <a:solidFill>
                  <a:schemeClr val="tx2"/>
                </a:solidFill>
              </a:endParaRP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685800"/>
            <a:ext cx="6477000" cy="508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Strength Based Focus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3695700" cy="48006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Increases Engagement</a:t>
            </a:r>
          </a:p>
          <a:p>
            <a:r>
              <a:rPr lang="en-US" dirty="0" smtClean="0"/>
              <a:t>Creates Collaborative Teams </a:t>
            </a:r>
          </a:p>
          <a:p>
            <a:r>
              <a:rPr lang="en-US" dirty="0" smtClean="0"/>
              <a:t>Improves Student Learning</a:t>
            </a:r>
          </a:p>
          <a:p>
            <a:r>
              <a:rPr lang="en-US" dirty="0" smtClean="0"/>
              <a:t>Increases Productivity</a:t>
            </a:r>
          </a:p>
          <a:p>
            <a:r>
              <a:rPr lang="en-US" dirty="0" smtClean="0"/>
              <a:t>Restores HOPE!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552950" y="2438400"/>
            <a:ext cx="3657600" cy="2438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Learning from Self-Observation</a:t>
            </a:r>
            <a:endParaRPr lang="en-US" dirty="0"/>
          </a:p>
        </p:txBody>
      </p:sp>
      <p:pic>
        <p:nvPicPr>
          <p:cNvPr id="6" name="Picture 2" descr="Tennis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2057400"/>
            <a:ext cx="5955777" cy="39624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from Success</a:t>
            </a:r>
            <a:endParaRPr lang="en-US" dirty="0"/>
          </a:p>
        </p:txBody>
      </p:sp>
      <p:pic>
        <p:nvPicPr>
          <p:cNvPr id="27650" name="Picture 2" descr="/i/new/bowler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1676400"/>
            <a:ext cx="4630360" cy="34914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Rectangle 5"/>
          <p:cNvSpPr/>
          <p:nvPr/>
        </p:nvSpPr>
        <p:spPr>
          <a:xfrm>
            <a:off x="1066800" y="5334000"/>
            <a:ext cx="7173203" cy="1292662"/>
          </a:xfrm>
          <a:prstGeom prst="rect">
            <a:avLst/>
          </a:prstGeom>
          <a:solidFill>
            <a:schemeClr val="bg2"/>
          </a:solidFill>
          <a:effectLst>
            <a:glow rad="1397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square" lIns="182880" tIns="91440" rIns="182880" bIns="91440" anchor="ctr" anchorCtr="1">
            <a:spAutoFit/>
          </a:bodyPr>
          <a:lstStyle/>
          <a:p>
            <a:pPr algn="ctr"/>
            <a:r>
              <a:rPr lang="en-US" sz="2400" i="1" dirty="0" smtClean="0"/>
              <a:t>Neurons became more “finely tuned” in the wake of success whereas “failure generated virtually no change in neural processing at all.”</a:t>
            </a:r>
            <a:endParaRPr lang="en-US" sz="2400" i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iee-cense.eu/upload/sites/iee-cense/external%20website/pictures/question%20mark%203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200" y="3429000"/>
            <a:ext cx="2209800" cy="2762250"/>
          </a:xfrm>
          <a:prstGeom prst="rect">
            <a:avLst/>
          </a:prstGeom>
          <a:noFill/>
        </p:spPr>
      </p:pic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2286000" y="2971800"/>
            <a:ext cx="6553200" cy="3352800"/>
          </a:xfrm>
        </p:spPr>
        <p:txBody>
          <a:bodyPr>
            <a:noAutofit/>
          </a:bodyPr>
          <a:lstStyle/>
          <a:p>
            <a:pPr marL="463550" indent="-463550"/>
            <a:r>
              <a:rPr lang="en-US" sz="4400" dirty="0" smtClean="0"/>
              <a:t>“A world of questions is a world of possibility. </a:t>
            </a:r>
          </a:p>
          <a:p>
            <a:pPr marL="463550" indent="-463550"/>
            <a:r>
              <a:rPr lang="en-US" sz="4400" dirty="0" smtClean="0"/>
              <a:t>We have only to ask the right questions to begin.”</a:t>
            </a:r>
            <a:endParaRPr lang="en-US" sz="4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Marilee Adams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a.rgbimg.com/cache1ntInj/users/b/ba/ba1969/300/dMN9K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0" y="2362200"/>
            <a:ext cx="2857500" cy="2857500"/>
          </a:xfrm>
          <a:prstGeom prst="rect">
            <a:avLst/>
          </a:prstGeom>
          <a:noFill/>
        </p:spPr>
      </p:pic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Asking Strengths-Based Questions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"/>
          </p:nvPr>
        </p:nvSpPr>
        <p:spPr>
          <a:xfrm>
            <a:off x="838200" y="1905000"/>
            <a:ext cx="7623048" cy="4191000"/>
          </a:xfrm>
        </p:spPr>
        <p:txBody>
          <a:bodyPr>
            <a:normAutofit/>
          </a:bodyPr>
          <a:lstStyle/>
          <a:p>
            <a:pPr marL="461963" indent="-461963">
              <a:lnSpc>
                <a:spcPct val="150000"/>
              </a:lnSpc>
            </a:pPr>
            <a:r>
              <a:rPr lang="en-US" sz="4000" dirty="0" smtClean="0"/>
              <a:t>Best Experiences</a:t>
            </a:r>
          </a:p>
          <a:p>
            <a:pPr marL="461963" indent="-461963">
              <a:lnSpc>
                <a:spcPct val="150000"/>
              </a:lnSpc>
            </a:pPr>
            <a:r>
              <a:rPr lang="en-US" sz="4000" dirty="0" smtClean="0"/>
              <a:t>Core Values</a:t>
            </a:r>
          </a:p>
          <a:p>
            <a:pPr marL="461963" indent="-461963">
              <a:lnSpc>
                <a:spcPct val="150000"/>
              </a:lnSpc>
            </a:pPr>
            <a:r>
              <a:rPr lang="en-US" sz="4000" dirty="0" smtClean="0"/>
              <a:t>Supporting Conditions</a:t>
            </a:r>
          </a:p>
          <a:p>
            <a:pPr marL="461963" indent="-461963">
              <a:lnSpc>
                <a:spcPct val="150000"/>
              </a:lnSpc>
            </a:pPr>
            <a:r>
              <a:rPr lang="en-US" sz="4000" dirty="0" smtClean="0"/>
              <a:t>Three Wishes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3810000"/>
          </a:xfrm>
        </p:spPr>
        <p:txBody>
          <a:bodyPr>
            <a:noAutofit/>
          </a:bodyPr>
          <a:lstStyle/>
          <a:p>
            <a:pPr>
              <a:spcAft>
                <a:spcPts val="1200"/>
              </a:spcAft>
            </a:pPr>
            <a:r>
              <a:rPr lang="en-US" sz="3600" dirty="0" smtClean="0"/>
              <a:t>“If you want to build a ship, don’t drum up people to gather wood, give orders, and divide the work.</a:t>
            </a:r>
          </a:p>
          <a:p>
            <a:r>
              <a:rPr lang="en-US" sz="3600" dirty="0" smtClean="0"/>
              <a:t>Instead, teach them to </a:t>
            </a:r>
            <a:br>
              <a:rPr lang="en-US" sz="3600" dirty="0" smtClean="0"/>
            </a:br>
            <a:r>
              <a:rPr lang="en-US" sz="3600" dirty="0" smtClean="0"/>
              <a:t>yearn for the vast and </a:t>
            </a:r>
            <a:br>
              <a:rPr lang="en-US" sz="3600" dirty="0" smtClean="0"/>
            </a:br>
            <a:r>
              <a:rPr lang="en-US" sz="3600" dirty="0" smtClean="0"/>
              <a:t>endless sea.”</a:t>
            </a:r>
            <a:endParaRPr lang="en-US" sz="36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Antoine de Saint </a:t>
            </a:r>
            <a:r>
              <a:rPr lang="en-US" dirty="0" err="1" smtClean="0"/>
              <a:t>Exupery</a:t>
            </a:r>
            <a:endParaRPr lang="en-US" dirty="0"/>
          </a:p>
        </p:txBody>
      </p:sp>
      <p:pic>
        <p:nvPicPr>
          <p:cNvPr id="4" name="Picture 7" descr="http://www.spiritual.com.au/images/prince/Prince_contents.gif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91200" y="4324350"/>
            <a:ext cx="2514600" cy="207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Diagram 12"/>
          <p:cNvGraphicFramePr/>
          <p:nvPr/>
        </p:nvGraphicFramePr>
        <p:xfrm>
          <a:off x="76200" y="1066800"/>
          <a:ext cx="8991600" cy="5715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Amplifying Strengths</a:t>
            </a:r>
            <a:endParaRPr lang="en-US" sz="4000" dirty="0"/>
          </a:p>
        </p:txBody>
      </p:sp>
      <p:grpSp>
        <p:nvGrpSpPr>
          <p:cNvPr id="4" name="Group 5"/>
          <p:cNvGrpSpPr/>
          <p:nvPr/>
        </p:nvGrpSpPr>
        <p:grpSpPr>
          <a:xfrm>
            <a:off x="3429000" y="2628318"/>
            <a:ext cx="2339223" cy="2324682"/>
            <a:chOff x="8274371" y="430411"/>
            <a:chExt cx="2339223" cy="2324682"/>
          </a:xfrm>
          <a:solidFill>
            <a:schemeClr val="accent2"/>
          </a:solidFill>
        </p:grpSpPr>
        <p:sp>
          <p:nvSpPr>
            <p:cNvPr id="3" name="AutoShape 3"/>
            <p:cNvSpPr>
              <a:spLocks noChangeArrowheads="1"/>
            </p:cNvSpPr>
            <p:nvPr/>
          </p:nvSpPr>
          <p:spPr bwMode="auto">
            <a:xfrm rot="1810646">
              <a:off x="8274371" y="430411"/>
              <a:ext cx="2339223" cy="2324682"/>
            </a:xfrm>
            <a:prstGeom prst="irregularSeal2">
              <a:avLst/>
            </a:prstGeom>
            <a:grpFill/>
            <a:ln w="38100">
              <a:solidFill>
                <a:srgbClr val="F2F2F2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974706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Text Box 9"/>
            <p:cNvSpPr txBox="1">
              <a:spLocks noChangeArrowheads="1"/>
            </p:cNvSpPr>
            <p:nvPr/>
          </p:nvSpPr>
          <p:spPr bwMode="auto">
            <a:xfrm>
              <a:off x="8663434" y="1191089"/>
              <a:ext cx="1464113" cy="895629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alibri" pitchFamily="34" charset="0"/>
                </a:rPr>
                <a:t>Positive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alibri" pitchFamily="34" charset="0"/>
                </a:rPr>
                <a:t>Core</a:t>
              </a:r>
              <a:endPara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osta Rica 140.jpg"/>
          <p:cNvPicPr>
            <a:picLocks noChangeAspect="1"/>
          </p:cNvPicPr>
          <p:nvPr/>
        </p:nvPicPr>
        <p:blipFill>
          <a:blip r:embed="rId3" cstate="print"/>
          <a:srcRect t="11066" b="6250"/>
          <a:stretch>
            <a:fillRect/>
          </a:stretch>
        </p:blipFill>
        <p:spPr>
          <a:xfrm>
            <a:off x="5219700" y="2286511"/>
            <a:ext cx="3474720" cy="383075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9" descr="IMG_0903.JPG"/>
          <p:cNvPicPr>
            <a:picLocks noChangeAspect="1"/>
          </p:cNvPicPr>
          <p:nvPr/>
        </p:nvPicPr>
        <p:blipFill>
          <a:blip r:embed="rId4" cstate="print"/>
          <a:srcRect l="13516" r="26181"/>
          <a:stretch>
            <a:fillRect/>
          </a:stretch>
        </p:blipFill>
        <p:spPr>
          <a:xfrm>
            <a:off x="5219700" y="2286000"/>
            <a:ext cx="3474720" cy="383177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Positive Images </a:t>
            </a:r>
            <a:r>
              <a:rPr lang="en-US" dirty="0" smtClean="0">
                <a:sym typeface="Wingdings"/>
              </a:rPr>
              <a:t> Positive Actions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609600" y="2057400"/>
            <a:ext cx="8153400" cy="4495800"/>
          </a:xfrm>
        </p:spPr>
        <p:txBody>
          <a:bodyPr>
            <a:normAutofit/>
          </a:bodyPr>
          <a:lstStyle/>
          <a:p>
            <a:pPr marL="457200" indent="-457200">
              <a:lnSpc>
                <a:spcPts val="4500"/>
              </a:lnSpc>
            </a:pPr>
            <a:r>
              <a:rPr lang="en-US" sz="3200" dirty="0" smtClean="0"/>
              <a:t>Heliotropic Principle</a:t>
            </a:r>
          </a:p>
          <a:p>
            <a:pPr marL="457200" indent="-457200">
              <a:lnSpc>
                <a:spcPts val="4500"/>
              </a:lnSpc>
            </a:pPr>
            <a:r>
              <a:rPr lang="en-US" sz="3200" dirty="0" smtClean="0"/>
              <a:t>Emotional Resonance</a:t>
            </a:r>
          </a:p>
          <a:p>
            <a:pPr marL="457200" indent="-457200">
              <a:lnSpc>
                <a:spcPts val="4500"/>
              </a:lnSpc>
            </a:pPr>
            <a:r>
              <a:rPr lang="en-US" sz="3200" dirty="0" smtClean="0"/>
              <a:t>Affirmative Cognition</a:t>
            </a:r>
          </a:p>
          <a:p>
            <a:pPr marL="457200" lvl="1" indent="-176213">
              <a:lnSpc>
                <a:spcPts val="4500"/>
              </a:lnSpc>
              <a:buFont typeface="Wingdings" pitchFamily="2" charset="2"/>
              <a:buChar char="§"/>
            </a:pPr>
            <a:r>
              <a:rPr lang="en-US" sz="2800" dirty="0" smtClean="0"/>
              <a:t>Self-Efficacy</a:t>
            </a:r>
          </a:p>
          <a:p>
            <a:pPr marL="457200" lvl="1" indent="-176213">
              <a:lnSpc>
                <a:spcPts val="4500"/>
              </a:lnSpc>
              <a:buFont typeface="Wingdings" pitchFamily="2" charset="2"/>
              <a:buChar char="§"/>
            </a:pPr>
            <a:r>
              <a:rPr lang="en-US" sz="2800" dirty="0" smtClean="0"/>
              <a:t>Collective-Efficacy</a:t>
            </a:r>
          </a:p>
          <a:p>
            <a:pPr marL="457200" indent="-457200">
              <a:lnSpc>
                <a:spcPts val="4500"/>
              </a:lnSpc>
            </a:pPr>
            <a:r>
              <a:rPr lang="en-US" sz="3200" dirty="0" smtClean="0"/>
              <a:t>Reinforcing Cycle</a:t>
            </a:r>
            <a:endParaRPr lang="en-US" sz="32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“I’m going to hit it right down the middle of the fairway.”</a:t>
            </a:r>
            <a:endParaRPr lang="en-US" sz="36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Jack Nicklaus</a:t>
            </a:r>
            <a:endParaRPr lang="en-US" dirty="0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5600" y="4009104"/>
            <a:ext cx="3505200" cy="257632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Tames the Frenzy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7725" y="1512125"/>
            <a:ext cx="8051292" cy="53675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Images that Inspire Action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810000" y="1828800"/>
            <a:ext cx="4953000" cy="4572000"/>
          </a:xfrm>
        </p:spPr>
        <p:txBody>
          <a:bodyPr>
            <a:noAutofit/>
          </a:bodyPr>
          <a:lstStyle/>
          <a:p>
            <a:pPr marL="457200" indent="-457200">
              <a:spcBef>
                <a:spcPts val="0"/>
              </a:spcBef>
              <a:spcAft>
                <a:spcPts val="1200"/>
              </a:spcAft>
            </a:pPr>
            <a:r>
              <a:rPr lang="en-US" sz="4400" dirty="0" smtClean="0"/>
              <a:t>Grounded </a:t>
            </a:r>
            <a:endParaRPr lang="en-US" sz="4000" dirty="0" smtClean="0"/>
          </a:p>
          <a:p>
            <a:pPr marL="457200" indent="-457200">
              <a:spcBef>
                <a:spcPts val="0"/>
              </a:spcBef>
              <a:spcAft>
                <a:spcPts val="1200"/>
              </a:spcAft>
            </a:pPr>
            <a:r>
              <a:rPr lang="en-US" sz="4400" dirty="0" smtClean="0"/>
              <a:t>Provocative</a:t>
            </a:r>
            <a:endParaRPr lang="en-US" sz="4000" dirty="0" smtClean="0"/>
          </a:p>
          <a:p>
            <a:pPr marL="457200" indent="-457200">
              <a:spcBef>
                <a:spcPts val="0"/>
              </a:spcBef>
              <a:spcAft>
                <a:spcPts val="1200"/>
              </a:spcAft>
            </a:pPr>
            <a:r>
              <a:rPr lang="en-US" sz="4400" dirty="0" smtClean="0"/>
              <a:t>Desired</a:t>
            </a:r>
            <a:endParaRPr lang="en-US" sz="4000" dirty="0" smtClean="0"/>
          </a:p>
          <a:p>
            <a:pPr marL="457200" indent="-457200">
              <a:spcBef>
                <a:spcPts val="0"/>
              </a:spcBef>
              <a:spcAft>
                <a:spcPts val="1200"/>
              </a:spcAft>
            </a:pPr>
            <a:r>
              <a:rPr lang="en-US" sz="4400" dirty="0" smtClean="0"/>
              <a:t>Proleptic</a:t>
            </a:r>
          </a:p>
          <a:p>
            <a:pPr marL="457200" indent="-457200">
              <a:spcBef>
                <a:spcPts val="0"/>
              </a:spcBef>
              <a:spcAft>
                <a:spcPts val="1200"/>
              </a:spcAft>
            </a:pPr>
            <a:r>
              <a:rPr lang="en-US" sz="4400" dirty="0" smtClean="0"/>
              <a:t>Participatory</a:t>
            </a:r>
            <a:endParaRPr lang="en-US" sz="4000" dirty="0" smtClean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7700" y="2514600"/>
            <a:ext cx="2857500" cy="279082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2895600"/>
          </a:xfrm>
        </p:spPr>
        <p:txBody>
          <a:bodyPr>
            <a:normAutofit fontScale="62500" lnSpcReduction="20000"/>
          </a:bodyPr>
          <a:lstStyle/>
          <a:p>
            <a:pPr algn="ctr"/>
            <a:r>
              <a:rPr lang="en-US" sz="5760" dirty="0" smtClean="0"/>
              <a:t>“It takes courage to start a conversation. But if we don’t start talking to each other, nothing will change. Conversation is the way we discover how to transform our world, together.”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Meg Wheatley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Cultivates Positive Relationships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3200" dirty="0" smtClean="0"/>
              <a:t>Builds Trust</a:t>
            </a:r>
          </a:p>
          <a:p>
            <a:pPr>
              <a:lnSpc>
                <a:spcPct val="150000"/>
              </a:lnSpc>
            </a:pPr>
            <a:r>
              <a:rPr lang="en-US" sz="3200" dirty="0" smtClean="0"/>
              <a:t>Communicates confidence</a:t>
            </a:r>
          </a:p>
          <a:p>
            <a:pPr>
              <a:lnSpc>
                <a:spcPct val="150000"/>
              </a:lnSpc>
            </a:pPr>
            <a:r>
              <a:rPr lang="en-US" sz="3200" dirty="0" smtClean="0"/>
              <a:t>Shifts conversations</a:t>
            </a:r>
          </a:p>
          <a:p>
            <a:pPr>
              <a:lnSpc>
                <a:spcPct val="150000"/>
              </a:lnSpc>
            </a:pPr>
            <a:r>
              <a:rPr lang="en-US" sz="3200" dirty="0" smtClean="0"/>
              <a:t>Reveals silver linings</a:t>
            </a:r>
          </a:p>
          <a:p>
            <a:pPr>
              <a:lnSpc>
                <a:spcPct val="150000"/>
              </a:lnSpc>
            </a:pPr>
            <a:r>
              <a:rPr lang="en-US" sz="3200" dirty="0" smtClean="0"/>
              <a:t>Gets people into flow</a:t>
            </a:r>
            <a:endParaRPr lang="en-US" sz="3200" dirty="0"/>
          </a:p>
        </p:txBody>
      </p:sp>
      <p:pic>
        <p:nvPicPr>
          <p:cNvPr id="4" name="Picture 2" descr="http://www.santacruz.k12.ca.us/images/cac2009_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81314" y="2438400"/>
            <a:ext cx="2734085" cy="2057399"/>
          </a:xfrm>
          <a:prstGeom prst="rect">
            <a:avLst/>
          </a:prstGeom>
          <a:noFill/>
          <a:effectLst>
            <a:reflection blurRad="6350" stA="50000" endA="300" endPos="90000" dir="5400000" sy="-100000" algn="bl" rotWithShape="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Diagram 12"/>
          <p:cNvGraphicFramePr/>
          <p:nvPr/>
        </p:nvGraphicFramePr>
        <p:xfrm>
          <a:off x="76200" y="1066800"/>
          <a:ext cx="8991600" cy="5715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Engineering the Experience</a:t>
            </a:r>
            <a:endParaRPr lang="en-US" sz="4000" dirty="0"/>
          </a:p>
        </p:txBody>
      </p:sp>
      <p:grpSp>
        <p:nvGrpSpPr>
          <p:cNvPr id="4" name="Group 5"/>
          <p:cNvGrpSpPr/>
          <p:nvPr/>
        </p:nvGrpSpPr>
        <p:grpSpPr>
          <a:xfrm>
            <a:off x="3429000" y="2628318"/>
            <a:ext cx="2339223" cy="2324682"/>
            <a:chOff x="8274371" y="430411"/>
            <a:chExt cx="2339223" cy="2324682"/>
          </a:xfrm>
          <a:solidFill>
            <a:schemeClr val="accent2"/>
          </a:solidFill>
        </p:grpSpPr>
        <p:sp>
          <p:nvSpPr>
            <p:cNvPr id="3" name="AutoShape 3"/>
            <p:cNvSpPr>
              <a:spLocks noChangeArrowheads="1"/>
            </p:cNvSpPr>
            <p:nvPr/>
          </p:nvSpPr>
          <p:spPr bwMode="auto">
            <a:xfrm rot="1810646">
              <a:off x="8274371" y="430411"/>
              <a:ext cx="2339223" cy="2324682"/>
            </a:xfrm>
            <a:prstGeom prst="irregularSeal2">
              <a:avLst/>
            </a:prstGeom>
            <a:grpFill/>
            <a:ln w="38100">
              <a:solidFill>
                <a:srgbClr val="F2F2F2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974706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Text Box 9"/>
            <p:cNvSpPr txBox="1">
              <a:spLocks noChangeArrowheads="1"/>
            </p:cNvSpPr>
            <p:nvPr/>
          </p:nvSpPr>
          <p:spPr bwMode="auto">
            <a:xfrm>
              <a:off x="8663434" y="1191089"/>
              <a:ext cx="1464113" cy="895629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alibri" pitchFamily="34" charset="0"/>
                </a:rPr>
                <a:t>Positive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alibri" pitchFamily="34" charset="0"/>
                </a:rPr>
                <a:t>Core</a:t>
              </a:r>
              <a:endPara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 Thinking Formula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800600" y="1905000"/>
            <a:ext cx="3810000" cy="4572000"/>
          </a:xfrm>
        </p:spPr>
        <p:txBody>
          <a:bodyPr>
            <a:noAutofit/>
          </a:bodyPr>
          <a:lstStyle/>
          <a:p>
            <a:pPr marL="0" indent="0">
              <a:lnSpc>
                <a:spcPct val="200000"/>
              </a:lnSpc>
              <a:buNone/>
              <a:tabLst>
                <a:tab pos="3206750" algn="r"/>
              </a:tabLst>
            </a:pPr>
            <a:r>
              <a:rPr lang="en-US" sz="3200" dirty="0" smtClean="0">
                <a:solidFill>
                  <a:schemeClr val="accent6"/>
                </a:solidFill>
              </a:rPr>
              <a:t>INNOVATION 	=</a:t>
            </a:r>
          </a:p>
          <a:p>
            <a:pPr marL="0" indent="0">
              <a:lnSpc>
                <a:spcPct val="200000"/>
              </a:lnSpc>
              <a:buNone/>
              <a:tabLst>
                <a:tab pos="3206750" algn="r"/>
              </a:tabLst>
            </a:pPr>
            <a:r>
              <a:rPr lang="en-US" sz="3200" dirty="0" smtClean="0">
                <a:solidFill>
                  <a:schemeClr val="accent6"/>
                </a:solidFill>
              </a:rPr>
              <a:t>INSPIRATION 	+</a:t>
            </a:r>
          </a:p>
          <a:p>
            <a:pPr marL="0" indent="0">
              <a:lnSpc>
                <a:spcPct val="200000"/>
              </a:lnSpc>
              <a:buNone/>
              <a:tabLst>
                <a:tab pos="3206750" algn="r"/>
              </a:tabLst>
            </a:pPr>
            <a:r>
              <a:rPr lang="en-US" sz="3200" dirty="0" smtClean="0">
                <a:solidFill>
                  <a:schemeClr val="accent6"/>
                </a:solidFill>
              </a:rPr>
              <a:t>IDEATION 	+</a:t>
            </a:r>
          </a:p>
          <a:p>
            <a:pPr marL="0" indent="0">
              <a:lnSpc>
                <a:spcPct val="200000"/>
              </a:lnSpc>
              <a:buNone/>
              <a:tabLst>
                <a:tab pos="3206750" algn="r"/>
              </a:tabLst>
            </a:pPr>
            <a:r>
              <a:rPr lang="en-US" sz="3200" dirty="0" smtClean="0">
                <a:solidFill>
                  <a:schemeClr val="accent6"/>
                </a:solidFill>
              </a:rPr>
              <a:t>IMPLEMENTATION</a:t>
            </a:r>
          </a:p>
          <a:p>
            <a:pPr marL="0" indent="0">
              <a:buNone/>
            </a:pPr>
            <a:endParaRPr lang="en-US" sz="3200" dirty="0">
              <a:solidFill>
                <a:schemeClr val="accent6"/>
              </a:solidFill>
            </a:endParaRPr>
          </a:p>
        </p:txBody>
      </p:sp>
      <p:pic>
        <p:nvPicPr>
          <p:cNvPr id="4" name="Picture 2" descr="http://www.thinkwebdesigns.com/images/light_bulb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346739">
            <a:off x="442823" y="2101180"/>
            <a:ext cx="3867150" cy="3886201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Lightbulb_Plant.jpg"/>
          <p:cNvPicPr>
            <a:picLocks noChangeAspect="1"/>
          </p:cNvPicPr>
          <p:nvPr/>
        </p:nvPicPr>
        <p:blipFill>
          <a:blip r:embed="rId2" cstate="print"/>
          <a:srcRect l="17803" t="14459" r="13975" b="11948"/>
          <a:stretch>
            <a:fillRect/>
          </a:stretch>
        </p:blipFill>
        <p:spPr>
          <a:xfrm>
            <a:off x="381000" y="1676400"/>
            <a:ext cx="3200400" cy="5181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Coaching with Strengths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838200" y="1828800"/>
            <a:ext cx="7775448" cy="4267200"/>
          </a:xfrm>
        </p:spPr>
        <p:txBody>
          <a:bodyPr>
            <a:noAutofit/>
          </a:bodyPr>
          <a:lstStyle/>
          <a:p>
            <a:pPr algn="r">
              <a:lnSpc>
                <a:spcPct val="150000"/>
              </a:lnSpc>
            </a:pPr>
            <a:r>
              <a:rPr lang="en-US" sz="3600" dirty="0" smtClean="0"/>
              <a:t>Brainstorming possibilities</a:t>
            </a:r>
          </a:p>
          <a:p>
            <a:pPr algn="r">
              <a:lnSpc>
                <a:spcPct val="150000"/>
              </a:lnSpc>
            </a:pPr>
            <a:r>
              <a:rPr lang="en-US" sz="3600" dirty="0" smtClean="0"/>
              <a:t>Prototyping solutions</a:t>
            </a:r>
          </a:p>
          <a:p>
            <a:pPr algn="r">
              <a:lnSpc>
                <a:spcPct val="150000"/>
              </a:lnSpc>
            </a:pPr>
            <a:r>
              <a:rPr lang="en-US" sz="3600" dirty="0" smtClean="0"/>
              <a:t>Orchestrating quick wins</a:t>
            </a:r>
          </a:p>
          <a:p>
            <a:pPr algn="r">
              <a:lnSpc>
                <a:spcPct val="150000"/>
              </a:lnSpc>
            </a:pPr>
            <a:r>
              <a:rPr lang="en-US" sz="3600" dirty="0" smtClean="0"/>
              <a:t>Reframing setbacks</a:t>
            </a:r>
          </a:p>
          <a:p>
            <a:pPr algn="r">
              <a:lnSpc>
                <a:spcPct val="150000"/>
              </a:lnSpc>
            </a:pPr>
            <a:r>
              <a:rPr lang="en-US" sz="3600" dirty="0" smtClean="0"/>
              <a:t>Repeating success</a:t>
            </a:r>
            <a:endParaRPr lang="en-US" sz="36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Generates Demonstrable Gains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953000"/>
          </a:xfrm>
        </p:spPr>
        <p:txBody>
          <a:bodyPr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en-US" sz="3200" dirty="0" smtClean="0"/>
              <a:t>A strengths-based focus on development has been shown to increase:</a:t>
            </a:r>
          </a:p>
          <a:p>
            <a:r>
              <a:rPr lang="en-US" sz="3200" dirty="0" smtClean="0"/>
              <a:t>Employee Engagement</a:t>
            </a:r>
          </a:p>
          <a:p>
            <a:r>
              <a:rPr lang="en-US" sz="3200" dirty="0" smtClean="0"/>
              <a:t>Student Learning</a:t>
            </a:r>
          </a:p>
          <a:p>
            <a:r>
              <a:rPr lang="en-US" sz="3200" dirty="0" smtClean="0"/>
              <a:t>Attendance</a:t>
            </a:r>
          </a:p>
          <a:p>
            <a:r>
              <a:rPr lang="en-US" sz="3200" dirty="0" smtClean="0"/>
              <a:t>Productivity</a:t>
            </a:r>
          </a:p>
          <a:p>
            <a:r>
              <a:rPr lang="en-US" sz="3200" dirty="0" smtClean="0"/>
              <a:t>Hope</a:t>
            </a:r>
          </a:p>
          <a:p>
            <a:endParaRPr lang="en-US" sz="3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48250" y="2895600"/>
            <a:ext cx="3333750" cy="33337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1371600" y="2819400"/>
            <a:ext cx="7315200" cy="3505200"/>
          </a:xfrm>
        </p:spPr>
        <p:txBody>
          <a:bodyPr>
            <a:noAutofit/>
          </a:bodyPr>
          <a:lstStyle/>
          <a:p>
            <a:r>
              <a:rPr lang="en-US" sz="3600" dirty="0" smtClean="0"/>
              <a:t>“</a:t>
            </a:r>
            <a:r>
              <a:rPr lang="en-US" sz="3200" dirty="0" smtClean="0"/>
              <a:t>You need to be optimistic in order to be creative. And confident. In fact, if you don’t have confidence that you </a:t>
            </a:r>
            <a:r>
              <a:rPr lang="en-US" sz="3200" i="1" u="sng" dirty="0" smtClean="0"/>
              <a:t>can</a:t>
            </a:r>
            <a:r>
              <a:rPr lang="en-US" sz="3200" dirty="0" smtClean="0"/>
              <a:t> create solutions, you won’t create solutions.”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 Brown</a:t>
            </a:r>
            <a:endParaRPr lang="en-US" dirty="0"/>
          </a:p>
        </p:txBody>
      </p:sp>
      <p:pic>
        <p:nvPicPr>
          <p:cNvPr id="4" name="Picture 8" descr="http://appreciativeinquiry.case.edu/images/defaultmiddle2.jpg"/>
          <p:cNvPicPr>
            <a:picLocks noChangeAspect="1" noChangeArrowheads="1"/>
          </p:cNvPicPr>
          <p:nvPr/>
        </p:nvPicPr>
        <p:blipFill>
          <a:blip r:embed="rId2" cstate="print"/>
          <a:srcRect r="30126"/>
          <a:stretch>
            <a:fillRect/>
          </a:stretch>
        </p:blipFill>
        <p:spPr bwMode="auto">
          <a:xfrm>
            <a:off x="3581398" y="5242560"/>
            <a:ext cx="5020433" cy="14630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FOR BRINGING STRENGTH BASED COACHING TO YOUR DAILY WORK!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dirty="0" smtClean="0"/>
              <a:t>INSPIRATIONS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 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4470" y="0"/>
            <a:ext cx="8875059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r="976"/>
          <a:stretch>
            <a:fillRect/>
          </a:stretch>
        </p:blipFill>
        <p:spPr bwMode="auto">
          <a:xfrm>
            <a:off x="2513" y="0"/>
            <a:ext cx="9141487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Oval 3"/>
          <p:cNvSpPr/>
          <p:nvPr/>
        </p:nvSpPr>
        <p:spPr>
          <a:xfrm>
            <a:off x="4724400" y="5306292"/>
            <a:ext cx="1676400" cy="533400"/>
          </a:xfrm>
          <a:prstGeom prst="ellipse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486400" y="457200"/>
            <a:ext cx="350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hlinkClick r:id="rId3"/>
              </a:rPr>
              <a:t>www.SchoolTransformation.com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Question_Puzzle_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5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Traditional Deficit-Based Paradigm</a:t>
            </a:r>
          </a:p>
        </p:txBody>
      </p:sp>
      <p:pic>
        <p:nvPicPr>
          <p:cNvPr id="97284" name="Picture 4" descr="http://carolinasmarteducators.wikispaces.com/file/view/arrow-up-red.png/117094881/arrow-up-red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 flipV="1">
            <a:off x="7315200" y="2819400"/>
            <a:ext cx="1007902" cy="2057400"/>
          </a:xfrm>
          <a:prstGeom prst="rect">
            <a:avLst/>
          </a:prstGeom>
          <a:noFill/>
        </p:spPr>
      </p:pic>
      <p:sp>
        <p:nvSpPr>
          <p:cNvPr id="10" name="Content Placeholder 3"/>
          <p:cNvSpPr txBox="1">
            <a:spLocks noGrp="1"/>
          </p:cNvSpPr>
          <p:nvPr>
            <p:ph sz="quarter" idx="1"/>
          </p:nvPr>
        </p:nvSpPr>
        <p:spPr>
          <a:xfrm>
            <a:off x="609600" y="1905000"/>
            <a:ext cx="6858000" cy="4121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0850" lvl="0" indent="-450850" fontAlgn="base">
              <a:spcBef>
                <a:spcPct val="0"/>
              </a:spcBef>
              <a:spcAft>
                <a:spcPct val="0"/>
              </a:spcAft>
            </a:pPr>
            <a:endParaRPr lang="en-US" sz="800" dirty="0" smtClean="0">
              <a:latin typeface="Tahoma" charset="0"/>
              <a:cs typeface="Courier New" pitchFamily="49" charset="0"/>
            </a:endParaRPr>
          </a:p>
          <a:p>
            <a:pPr marL="450850" indent="-450850"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latin typeface="Tahoma" charset="0"/>
                <a:cs typeface="Tahoma" charset="0"/>
              </a:rPr>
              <a:t>Identifying Gaps Between Our Aspirations and Our Current Reality</a:t>
            </a:r>
            <a:br>
              <a:rPr lang="en-US" sz="2800" dirty="0" smtClean="0">
                <a:latin typeface="Tahoma" charset="0"/>
                <a:cs typeface="Tahoma" charset="0"/>
              </a:rPr>
            </a:br>
            <a:endParaRPr lang="en-US" sz="2800" dirty="0" smtClean="0">
              <a:latin typeface="Tahoma" charset="0"/>
              <a:cs typeface="Tahoma" charset="0"/>
            </a:endParaRPr>
          </a:p>
          <a:p>
            <a:pPr marL="450850" indent="-450850"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latin typeface="Tahoma" charset="0"/>
                <a:cs typeface="Tahoma" charset="0"/>
              </a:rPr>
              <a:t>Search for Root Causes</a:t>
            </a:r>
          </a:p>
          <a:p>
            <a:pPr marL="450850" lvl="0" indent="-45085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2800" dirty="0" smtClean="0">
                <a:latin typeface="Tahoma" charset="0"/>
                <a:cs typeface="Courier New" pitchFamily="49" charset="0"/>
              </a:rPr>
              <a:t> </a:t>
            </a:r>
          </a:p>
          <a:p>
            <a:pPr marL="450850" indent="-450850"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latin typeface="Tahoma" charset="0"/>
                <a:cs typeface="Tahoma" charset="0"/>
              </a:rPr>
              <a:t>Generating Possible Solutions</a:t>
            </a:r>
          </a:p>
          <a:p>
            <a:pPr marL="450850" lvl="0" indent="-450850" fontAlgn="base">
              <a:spcBef>
                <a:spcPct val="0"/>
              </a:spcBef>
              <a:spcAft>
                <a:spcPct val="0"/>
              </a:spcAft>
              <a:buNone/>
            </a:pPr>
            <a:endParaRPr lang="en-US" sz="3200" dirty="0" smtClean="0">
              <a:latin typeface="Tahoma" charset="0"/>
              <a:cs typeface="Tahoma" charset="0"/>
            </a:endParaRPr>
          </a:p>
          <a:p>
            <a:pPr marL="450850" lvl="0" indent="-45085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en-US" sz="2800" dirty="0" smtClean="0">
                <a:latin typeface="Tahoma" charset="0"/>
                <a:cs typeface="Tahoma" charset="0"/>
              </a:rPr>
              <a:t>Plan of Action</a:t>
            </a:r>
            <a:endParaRPr lang="en-US" sz="2800" dirty="0" smtClean="0"/>
          </a:p>
          <a:p>
            <a:endParaRPr lang="en-US" sz="2000" dirty="0"/>
          </a:p>
        </p:txBody>
      </p:sp>
      <p:sp>
        <p:nvSpPr>
          <p:cNvPr id="5" name="Rectangle 4"/>
          <p:cNvSpPr/>
          <p:nvPr/>
        </p:nvSpPr>
        <p:spPr>
          <a:xfrm>
            <a:off x="4876800" y="3316276"/>
            <a:ext cx="18076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latin typeface="Tahoma" charset="0"/>
                <a:cs typeface="Tahoma" charset="0"/>
                <a:sym typeface="Wingdings"/>
              </a:rPr>
              <a:t></a:t>
            </a:r>
            <a:r>
              <a:rPr lang="en-US" sz="2800" dirty="0" smtClean="0">
                <a:latin typeface="Tahoma" charset="0"/>
                <a:cs typeface="Tahoma" charset="0"/>
              </a:rPr>
              <a:t> Culprits</a:t>
            </a:r>
            <a:endParaRPr lang="en-US" sz="28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2" descr="http://us.cdn3.123rf.com/168nwm/gelpi/gelpi1106/gelpi110600118/9789189-jointed-wooden-mannequin-representing-discouragement-isolated-on-white-backgroun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209800"/>
            <a:ext cx="2101396" cy="3581400"/>
          </a:xfrm>
          <a:prstGeom prst="rect">
            <a:avLst/>
          </a:prstGeom>
          <a:noFill/>
        </p:spPr>
      </p:pic>
      <p:sp>
        <p:nvSpPr>
          <p:cNvPr id="161796" name="Rectangle 4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>
            <a:normAutofit fontScale="90000"/>
          </a:bodyPr>
          <a:lstStyle/>
          <a:p>
            <a:r>
              <a:rPr lang="en-US" sz="4000" dirty="0" smtClean="0"/>
              <a:t>The Downside of Deficit-Based </a:t>
            </a:r>
            <a:r>
              <a:rPr lang="en-US" sz="4000" dirty="0"/>
              <a:t>Change</a:t>
            </a:r>
          </a:p>
        </p:txBody>
      </p:sp>
      <p:sp>
        <p:nvSpPr>
          <p:cNvPr id="161794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1828800" y="2286000"/>
            <a:ext cx="7162800" cy="3733800"/>
          </a:xfrm>
          <a:noFill/>
          <a:ln/>
        </p:spPr>
        <p:txBody>
          <a:bodyPr lIns="90488" tIns="44450" rIns="90488" bIns="44450" anchor="ctr">
            <a:normAutofit/>
          </a:bodyPr>
          <a:lstStyle/>
          <a:p>
            <a:pPr marL="339725" indent="-339725">
              <a:lnSpc>
                <a:spcPct val="110000"/>
              </a:lnSpc>
              <a:buClr>
                <a:schemeClr val="tx1"/>
              </a:buClr>
              <a:buSzPct val="75000"/>
              <a:buFont typeface="Courier New" pitchFamily="49" charset="0"/>
              <a:buChar char="o"/>
            </a:pPr>
            <a:r>
              <a:rPr lang="en-US" sz="2800" dirty="0" smtClean="0">
                <a:latin typeface="Tahoma" pitchFamily="34" charset="0"/>
              </a:rPr>
              <a:t>Drains energy and fosters discouragement</a:t>
            </a:r>
          </a:p>
          <a:p>
            <a:pPr marL="339725" indent="-339725">
              <a:lnSpc>
                <a:spcPct val="110000"/>
              </a:lnSpc>
              <a:buClr>
                <a:schemeClr val="tx1"/>
              </a:buClr>
              <a:buSzPct val="75000"/>
              <a:buFont typeface="Courier New" pitchFamily="49" charset="0"/>
              <a:buChar char="o"/>
            </a:pPr>
            <a:r>
              <a:rPr lang="en-US" sz="2800" dirty="0" smtClean="0">
                <a:latin typeface="Tahoma" pitchFamily="34" charset="0"/>
              </a:rPr>
              <a:t>Fosters a culture of blame and negativity</a:t>
            </a:r>
          </a:p>
          <a:p>
            <a:pPr marL="339725" indent="-339725">
              <a:lnSpc>
                <a:spcPct val="110000"/>
              </a:lnSpc>
              <a:buClr>
                <a:schemeClr val="tx1"/>
              </a:buClr>
              <a:buSzPct val="75000"/>
              <a:buFont typeface="Courier New" pitchFamily="49" charset="0"/>
              <a:buChar char="o"/>
            </a:pPr>
            <a:r>
              <a:rPr lang="en-US" sz="2800" dirty="0" smtClean="0">
                <a:latin typeface="Tahoma" pitchFamily="34" charset="0"/>
              </a:rPr>
              <a:t>Squelches creativity and innovation</a:t>
            </a:r>
          </a:p>
          <a:p>
            <a:pPr marL="339725" indent="-339725">
              <a:lnSpc>
                <a:spcPct val="110000"/>
              </a:lnSpc>
              <a:buClr>
                <a:schemeClr val="tx1"/>
              </a:buClr>
              <a:buSzPct val="75000"/>
              <a:buFont typeface="Courier New" pitchFamily="49" charset="0"/>
              <a:buChar char="o"/>
            </a:pPr>
            <a:r>
              <a:rPr lang="en-US" sz="2800" dirty="0" smtClean="0">
                <a:latin typeface="Tahoma" pitchFamily="34" charset="0"/>
              </a:rPr>
              <a:t>Weakens relationships and collaboration</a:t>
            </a:r>
            <a:endParaRPr lang="en-US" sz="2800" dirty="0">
              <a:latin typeface="Tahoma" pitchFamily="34" charset="0"/>
            </a:endParaRPr>
          </a:p>
          <a:p>
            <a:pPr marL="339725" indent="-339725">
              <a:lnSpc>
                <a:spcPct val="110000"/>
              </a:lnSpc>
              <a:buClr>
                <a:schemeClr val="tx1"/>
              </a:buClr>
              <a:buSzPct val="75000"/>
              <a:buFont typeface="Courier New" pitchFamily="49" charset="0"/>
              <a:buChar char="o"/>
            </a:pPr>
            <a:r>
              <a:rPr lang="en-US" sz="2800" dirty="0" smtClean="0">
                <a:latin typeface="Tahoma" pitchFamily="34" charset="0"/>
              </a:rPr>
              <a:t>Focuses on the past rather than generating positive </a:t>
            </a:r>
            <a:r>
              <a:rPr lang="en-US" sz="2800" dirty="0">
                <a:latin typeface="Tahoma" pitchFamily="34" charset="0"/>
              </a:rPr>
              <a:t>images of the </a:t>
            </a:r>
            <a:r>
              <a:rPr lang="en-US" sz="2800" dirty="0" smtClean="0">
                <a:latin typeface="Tahoma" pitchFamily="34" charset="0"/>
              </a:rPr>
              <a:t>future</a:t>
            </a:r>
            <a:endParaRPr lang="en-US" sz="2800" dirty="0">
              <a:latin typeface="Tahoma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type="body" idx="1"/>
          </p:nvPr>
        </p:nvSpPr>
        <p:spPr>
          <a:xfrm>
            <a:off x="685800" y="3048000"/>
            <a:ext cx="5105400" cy="32766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4400" dirty="0" smtClean="0"/>
              <a:t>“It is far easier to discourage someone with our words than to encourage them.”</a:t>
            </a:r>
          </a:p>
          <a:p>
            <a:endParaRPr lang="en-US" sz="4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Albert Bandura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3600" y="3352800"/>
            <a:ext cx="3048000" cy="3048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563687" y="3124200"/>
            <a:ext cx="7123113" cy="2971800"/>
          </a:xfrm>
        </p:spPr>
        <p:txBody>
          <a:bodyPr>
            <a:normAutofit/>
          </a:bodyPr>
          <a:lstStyle/>
          <a:p>
            <a:r>
              <a:rPr lang="en-US" sz="4400" dirty="0" smtClean="0"/>
              <a:t>“People don’t resist change;                   	they resist being changed.”</a:t>
            </a:r>
            <a:endParaRPr lang="en-US" sz="4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Irving Borwick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495800"/>
            <a:ext cx="31496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chool_Transformation">
  <a:themeElements>
    <a:clrScheme name="School Transformation">
      <a:dk1>
        <a:sysClr val="windowText" lastClr="000000"/>
      </a:dk1>
      <a:lt1>
        <a:sysClr val="window" lastClr="FFFFFF"/>
      </a:lt1>
      <a:dk2>
        <a:srgbClr val="84A8A6"/>
      </a:dk2>
      <a:lt2>
        <a:srgbClr val="D4C38F"/>
      </a:lt2>
      <a:accent1>
        <a:srgbClr val="99B9C0"/>
      </a:accent1>
      <a:accent2>
        <a:srgbClr val="DF9041"/>
      </a:accent2>
      <a:accent3>
        <a:srgbClr val="A5AB81"/>
      </a:accent3>
      <a:accent4>
        <a:srgbClr val="D8B25C"/>
      </a:accent4>
      <a:accent5>
        <a:srgbClr val="84A8A6"/>
      </a:accent5>
      <a:accent6>
        <a:srgbClr val="615652"/>
      </a:accent6>
      <a:hlink>
        <a:srgbClr val="79455F"/>
      </a:hlink>
      <a:folHlink>
        <a:srgbClr val="79455F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School_Transformatio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School_Transformation</Template>
  <TotalTime>11513</TotalTime>
  <Words>1407</Words>
  <Application>Microsoft Office PowerPoint</Application>
  <PresentationFormat>On-screen Show (4:3)</PresentationFormat>
  <Paragraphs>310</Paragraphs>
  <Slides>59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59</vt:i4>
      </vt:variant>
    </vt:vector>
  </HeadingPairs>
  <TitlesOfParts>
    <vt:vector size="61" baseType="lpstr">
      <vt:lpstr>School_Transformation</vt:lpstr>
      <vt:lpstr>1_School_Transformation</vt:lpstr>
      <vt:lpstr>Strength Based Coaching: Transforming Conversations, Evoking Change!  NAEYC – November 2012</vt:lpstr>
      <vt:lpstr>Slide 2</vt:lpstr>
      <vt:lpstr>Conversations Matter</vt:lpstr>
      <vt:lpstr>Strength Based Focus</vt:lpstr>
      <vt:lpstr>Meg Wheatley </vt:lpstr>
      <vt:lpstr>Traditional Deficit-Based Paradigm</vt:lpstr>
      <vt:lpstr>The Downside of Deficit-Based Change</vt:lpstr>
      <vt:lpstr>Albert Bandura</vt:lpstr>
      <vt:lpstr>Irving Borwick</vt:lpstr>
      <vt:lpstr>The Upside of Strengths-Based Change</vt:lpstr>
      <vt:lpstr>Transformational Paradigm</vt:lpstr>
      <vt:lpstr>Core Assumptions of Appreciative Inquiry</vt:lpstr>
      <vt:lpstr>Appreciation Matters</vt:lpstr>
      <vt:lpstr>Why It’s Good To Feel Good</vt:lpstr>
      <vt:lpstr>We Find What We Look For</vt:lpstr>
      <vt:lpstr>Underlying Assumptions</vt:lpstr>
      <vt:lpstr>Slide 17</vt:lpstr>
      <vt:lpstr>Conversations for Change</vt:lpstr>
      <vt:lpstr>Key Principles</vt:lpstr>
      <vt:lpstr>Person-Centered</vt:lpstr>
      <vt:lpstr>Carl Rogers</vt:lpstr>
      <vt:lpstr>No-Fault</vt:lpstr>
      <vt:lpstr>Meg Wheatley</vt:lpstr>
      <vt:lpstr>Strengths-Based</vt:lpstr>
      <vt:lpstr>Marcus Buckingham</vt:lpstr>
      <vt:lpstr>Appreciative Inquiry</vt:lpstr>
      <vt:lpstr>Albert Einstein</vt:lpstr>
      <vt:lpstr>Turning to Strengths</vt:lpstr>
      <vt:lpstr>Traditional SWOT</vt:lpstr>
      <vt:lpstr>Transformational SOAP</vt:lpstr>
      <vt:lpstr>Reframing the Focus of Attention</vt:lpstr>
      <vt:lpstr>The Snoopervisor ~  Anonymous 1929 </vt:lpstr>
      <vt:lpstr>Shifting Perspective</vt:lpstr>
      <vt:lpstr>Shifting Perspective</vt:lpstr>
      <vt:lpstr>LISTEN - Ralph Roughton, M.D.</vt:lpstr>
      <vt:lpstr>Paired Interviews</vt:lpstr>
      <vt:lpstr>Diving into Strengths</vt:lpstr>
      <vt:lpstr>Generates New Possibilities</vt:lpstr>
      <vt:lpstr>Learning from Strengths</vt:lpstr>
      <vt:lpstr>Learning from Self-Observation</vt:lpstr>
      <vt:lpstr>Learning from Success</vt:lpstr>
      <vt:lpstr>Marilee Adams</vt:lpstr>
      <vt:lpstr>Asking Strengths-Based Questions</vt:lpstr>
      <vt:lpstr>Antoine de Saint Exupery</vt:lpstr>
      <vt:lpstr>Amplifying Strengths</vt:lpstr>
      <vt:lpstr>Positive Images  Positive Actions</vt:lpstr>
      <vt:lpstr>Jack Nicklaus</vt:lpstr>
      <vt:lpstr>Tames the Frenzy</vt:lpstr>
      <vt:lpstr>Images that Inspire Action</vt:lpstr>
      <vt:lpstr>Cultivates Positive Relationships</vt:lpstr>
      <vt:lpstr>Engineering the Experience</vt:lpstr>
      <vt:lpstr>Design Thinking Formula</vt:lpstr>
      <vt:lpstr>Coaching with Strengths</vt:lpstr>
      <vt:lpstr>Generates Demonstrable Gains</vt:lpstr>
      <vt:lpstr>Tim Brown</vt:lpstr>
      <vt:lpstr>INSPIRATIONS</vt:lpstr>
      <vt:lpstr>Slide 57</vt:lpstr>
      <vt:lpstr>Slide 58</vt:lpstr>
      <vt:lpstr>Slide 59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Beyond the deficit frame: changing conversations for school success</dc:title>
  <dc:creator>Bob Tschannen-Moran</dc:creator>
  <cp:lastModifiedBy>Maura Rawn</cp:lastModifiedBy>
  <cp:revision>205</cp:revision>
  <cp:lastPrinted>2012-10-29T00:19:02Z</cp:lastPrinted>
  <dcterms:created xsi:type="dcterms:W3CDTF">2012-11-07T13:01:41Z</dcterms:created>
  <dcterms:modified xsi:type="dcterms:W3CDTF">2012-11-13T14:01:56Z</dcterms:modified>
</cp:coreProperties>
</file>